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1"/>
  </p:notesMasterIdLst>
  <p:sldIdLst>
    <p:sldId id="290" r:id="rId2"/>
    <p:sldId id="256" r:id="rId3"/>
    <p:sldId id="291" r:id="rId4"/>
    <p:sldId id="292" r:id="rId5"/>
    <p:sldId id="293" r:id="rId6"/>
    <p:sldId id="305" r:id="rId7"/>
    <p:sldId id="296" r:id="rId8"/>
    <p:sldId id="306" r:id="rId9"/>
    <p:sldId id="307" r:id="rId10"/>
    <p:sldId id="308" r:id="rId11"/>
    <p:sldId id="309" r:id="rId12"/>
    <p:sldId id="310" r:id="rId13"/>
    <p:sldId id="311" r:id="rId14"/>
    <p:sldId id="312" r:id="rId15"/>
    <p:sldId id="313" r:id="rId16"/>
    <p:sldId id="314" r:id="rId17"/>
    <p:sldId id="315" r:id="rId18"/>
    <p:sldId id="316" r:id="rId19"/>
    <p:sldId id="30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23B"/>
    <a:srgbClr val="41631B"/>
    <a:srgbClr val="00355C"/>
    <a:srgbClr val="58679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8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25F65A-91EC-461E-9B3F-EA1472B257D5}" type="doc">
      <dgm:prSet loTypeId="urn:microsoft.com/office/officeart/2005/8/layout/hierarchy2" loCatId="hierarchy" qsTypeId="urn:microsoft.com/office/officeart/2005/8/quickstyle/3d1" qsCatId="3D" csTypeId="urn:microsoft.com/office/officeart/2005/8/colors/accent6_2" csCatId="accent6" phldr="1"/>
      <dgm:spPr/>
      <dgm:t>
        <a:bodyPr/>
        <a:lstStyle/>
        <a:p>
          <a:endParaRPr lang="en-US"/>
        </a:p>
      </dgm:t>
    </dgm:pt>
    <dgm:pt modelId="{E31229F1-7BE9-4757-844C-4AE146DBD56C}">
      <dgm:prSet phldrT="[Text]" custT="1"/>
      <dgm:spPr/>
      <dgm:t>
        <a:bodyPr/>
        <a:lstStyle/>
        <a:p>
          <a:r>
            <a:rPr lang="en-US" sz="2000" b="1" dirty="0" smtClean="0"/>
            <a:t>Digestion</a:t>
          </a:r>
          <a:endParaRPr lang="en-US" sz="2000" b="1" dirty="0"/>
        </a:p>
      </dgm:t>
    </dgm:pt>
    <dgm:pt modelId="{CC710AB0-50CF-47B5-A763-57F23CA1B13C}" type="parTrans" cxnId="{26671C0B-1517-4050-AF74-D447AF13E564}">
      <dgm:prSet/>
      <dgm:spPr/>
      <dgm:t>
        <a:bodyPr/>
        <a:lstStyle/>
        <a:p>
          <a:endParaRPr lang="en-US" sz="2800"/>
        </a:p>
      </dgm:t>
    </dgm:pt>
    <dgm:pt modelId="{774E8566-ACE5-4C8D-8BFB-8FC5EC0A3680}" type="sibTrans" cxnId="{26671C0B-1517-4050-AF74-D447AF13E564}">
      <dgm:prSet/>
      <dgm:spPr/>
      <dgm:t>
        <a:bodyPr/>
        <a:lstStyle/>
        <a:p>
          <a:endParaRPr lang="en-US" sz="2800"/>
        </a:p>
      </dgm:t>
    </dgm:pt>
    <dgm:pt modelId="{0707E31A-E677-4433-9766-19F9D5B50A11}">
      <dgm:prSet custT="1"/>
      <dgm:spPr/>
      <dgm:t>
        <a:bodyPr/>
        <a:lstStyle/>
        <a:p>
          <a:r>
            <a:rPr lang="en-US" sz="2000" b="1" dirty="0" smtClean="0"/>
            <a:t>chemically</a:t>
          </a:r>
          <a:endParaRPr lang="en-US" sz="2000" b="1" dirty="0"/>
        </a:p>
      </dgm:t>
    </dgm:pt>
    <dgm:pt modelId="{9F4F1FDA-1A78-4DA6-A6CD-91A920E56A5F}" type="parTrans" cxnId="{87FC28DB-B851-4C79-8DCE-17B293F6A1EB}">
      <dgm:prSet custT="1"/>
      <dgm:spPr/>
      <dgm:t>
        <a:bodyPr/>
        <a:lstStyle/>
        <a:p>
          <a:endParaRPr lang="en-US" sz="800"/>
        </a:p>
      </dgm:t>
    </dgm:pt>
    <dgm:pt modelId="{AE3912A9-25C2-4195-8080-7D72ED2EA6D1}" type="sibTrans" cxnId="{87FC28DB-B851-4C79-8DCE-17B293F6A1EB}">
      <dgm:prSet/>
      <dgm:spPr/>
      <dgm:t>
        <a:bodyPr/>
        <a:lstStyle/>
        <a:p>
          <a:endParaRPr lang="en-US" sz="2800"/>
        </a:p>
      </dgm:t>
    </dgm:pt>
    <dgm:pt modelId="{F73709AA-A6B8-4D6F-B0A5-4E619DD59411}">
      <dgm:prSet custT="1"/>
      <dgm:spPr/>
      <dgm:t>
        <a:bodyPr/>
        <a:lstStyle/>
        <a:p>
          <a:r>
            <a:rPr lang="en-US" sz="2000" b="1" dirty="0" smtClean="0"/>
            <a:t>mechanically</a:t>
          </a:r>
          <a:endParaRPr lang="en-US" sz="2000" b="1" dirty="0"/>
        </a:p>
      </dgm:t>
    </dgm:pt>
    <dgm:pt modelId="{1F3DDE50-2B78-4B99-9A2C-C8ADC1A193D1}" type="parTrans" cxnId="{2F12F9D0-E2F9-43B2-A8A2-2595801F5D2A}">
      <dgm:prSet custT="1"/>
      <dgm:spPr/>
      <dgm:t>
        <a:bodyPr/>
        <a:lstStyle/>
        <a:p>
          <a:endParaRPr lang="en-US" sz="800"/>
        </a:p>
      </dgm:t>
    </dgm:pt>
    <dgm:pt modelId="{508D4870-02DD-4AAB-B4AB-1E84DC378E86}" type="sibTrans" cxnId="{2F12F9D0-E2F9-43B2-A8A2-2595801F5D2A}">
      <dgm:prSet/>
      <dgm:spPr/>
      <dgm:t>
        <a:bodyPr/>
        <a:lstStyle/>
        <a:p>
          <a:endParaRPr lang="en-US" sz="2800"/>
        </a:p>
      </dgm:t>
    </dgm:pt>
    <dgm:pt modelId="{2EC7D96F-CE56-4641-979E-25A2CC919254}">
      <dgm:prSet custT="1"/>
      <dgm:spPr/>
      <dgm:t>
        <a:bodyPr/>
        <a:lstStyle/>
        <a:p>
          <a:pPr algn="l"/>
          <a:r>
            <a:rPr lang="en-US" sz="2000" b="1" dirty="0" smtClean="0"/>
            <a:t>mixing with digestive juices or enzymes</a:t>
          </a:r>
          <a:endParaRPr lang="en-US" sz="2000" b="1" dirty="0"/>
        </a:p>
      </dgm:t>
    </dgm:pt>
    <dgm:pt modelId="{E3691BD9-90CD-46E6-A28A-1EC595A36381}" type="parTrans" cxnId="{B4E93CBB-C448-42AC-B9B3-C85DC11C00EA}">
      <dgm:prSet custT="1"/>
      <dgm:spPr/>
      <dgm:t>
        <a:bodyPr/>
        <a:lstStyle/>
        <a:p>
          <a:endParaRPr lang="en-US" sz="800"/>
        </a:p>
      </dgm:t>
    </dgm:pt>
    <dgm:pt modelId="{9F1BA836-41D0-4809-BDC4-55D54FCD6D3D}" type="sibTrans" cxnId="{B4E93CBB-C448-42AC-B9B3-C85DC11C00EA}">
      <dgm:prSet/>
      <dgm:spPr/>
      <dgm:t>
        <a:bodyPr/>
        <a:lstStyle/>
        <a:p>
          <a:endParaRPr lang="en-US" sz="2800"/>
        </a:p>
      </dgm:t>
    </dgm:pt>
    <dgm:pt modelId="{2D4532DE-E9DA-4875-8FD5-5DE1AAA929FF}">
      <dgm:prSet custT="1"/>
      <dgm:spPr/>
      <dgm:t>
        <a:bodyPr/>
        <a:lstStyle/>
        <a:p>
          <a:pPr algn="l"/>
          <a:r>
            <a:rPr lang="en-US" sz="2000" b="1" dirty="0" smtClean="0"/>
            <a:t>chewing, churning and mixing </a:t>
          </a:r>
          <a:endParaRPr lang="en-US" sz="2000" b="1" dirty="0"/>
        </a:p>
      </dgm:t>
    </dgm:pt>
    <dgm:pt modelId="{D9618680-87C4-4513-9D48-C8A63253A6C2}" type="parTrans" cxnId="{77ACC5B2-9859-4BB1-AA08-B2C8A77AA349}">
      <dgm:prSet custT="1"/>
      <dgm:spPr/>
      <dgm:t>
        <a:bodyPr/>
        <a:lstStyle/>
        <a:p>
          <a:endParaRPr lang="en-US" sz="800"/>
        </a:p>
      </dgm:t>
    </dgm:pt>
    <dgm:pt modelId="{9CC7E35E-5FF6-4824-A8FE-4F9E7E277470}" type="sibTrans" cxnId="{77ACC5B2-9859-4BB1-AA08-B2C8A77AA349}">
      <dgm:prSet/>
      <dgm:spPr/>
      <dgm:t>
        <a:bodyPr/>
        <a:lstStyle/>
        <a:p>
          <a:endParaRPr lang="en-US" sz="2800"/>
        </a:p>
      </dgm:t>
    </dgm:pt>
    <dgm:pt modelId="{D696C970-1870-4229-999E-EBEB8CF6BC2E}" type="pres">
      <dgm:prSet presAssocID="{0725F65A-91EC-461E-9B3F-EA1472B257D5}" presName="diagram" presStyleCnt="0">
        <dgm:presLayoutVars>
          <dgm:chPref val="1"/>
          <dgm:dir/>
          <dgm:animOne val="branch"/>
          <dgm:animLvl val="lvl"/>
          <dgm:resizeHandles val="exact"/>
        </dgm:presLayoutVars>
      </dgm:prSet>
      <dgm:spPr/>
      <dgm:t>
        <a:bodyPr/>
        <a:lstStyle/>
        <a:p>
          <a:endParaRPr lang="en-US"/>
        </a:p>
      </dgm:t>
    </dgm:pt>
    <dgm:pt modelId="{3BBFBA64-6E1C-48DC-879D-2393289AFB8C}" type="pres">
      <dgm:prSet presAssocID="{E31229F1-7BE9-4757-844C-4AE146DBD56C}" presName="root1" presStyleCnt="0"/>
      <dgm:spPr/>
    </dgm:pt>
    <dgm:pt modelId="{7C57BBB8-C795-4F8A-A2A1-E34C7EAC2036}" type="pres">
      <dgm:prSet presAssocID="{E31229F1-7BE9-4757-844C-4AE146DBD56C}" presName="LevelOneTextNode" presStyleLbl="node0" presStyleIdx="0" presStyleCnt="1" custScaleX="122777">
        <dgm:presLayoutVars>
          <dgm:chPref val="3"/>
        </dgm:presLayoutVars>
      </dgm:prSet>
      <dgm:spPr/>
      <dgm:t>
        <a:bodyPr/>
        <a:lstStyle/>
        <a:p>
          <a:endParaRPr lang="en-US"/>
        </a:p>
      </dgm:t>
    </dgm:pt>
    <dgm:pt modelId="{4E33C6FC-381C-48D2-96E4-94A94B5BDC3D}" type="pres">
      <dgm:prSet presAssocID="{E31229F1-7BE9-4757-844C-4AE146DBD56C}" presName="level2hierChild" presStyleCnt="0"/>
      <dgm:spPr/>
    </dgm:pt>
    <dgm:pt modelId="{49D8C3AD-635F-4C3D-8CAC-1357FF64BA4F}" type="pres">
      <dgm:prSet presAssocID="{9F4F1FDA-1A78-4DA6-A6CD-91A920E56A5F}" presName="conn2-1" presStyleLbl="parChTrans1D2" presStyleIdx="0" presStyleCnt="2"/>
      <dgm:spPr/>
      <dgm:t>
        <a:bodyPr/>
        <a:lstStyle/>
        <a:p>
          <a:endParaRPr lang="en-US"/>
        </a:p>
      </dgm:t>
    </dgm:pt>
    <dgm:pt modelId="{0D97A266-E8CE-4246-B71B-C7068E53676F}" type="pres">
      <dgm:prSet presAssocID="{9F4F1FDA-1A78-4DA6-A6CD-91A920E56A5F}" presName="connTx" presStyleLbl="parChTrans1D2" presStyleIdx="0" presStyleCnt="2"/>
      <dgm:spPr/>
      <dgm:t>
        <a:bodyPr/>
        <a:lstStyle/>
        <a:p>
          <a:endParaRPr lang="en-US"/>
        </a:p>
      </dgm:t>
    </dgm:pt>
    <dgm:pt modelId="{ABBF29A5-6030-47E1-9839-8B1C14803431}" type="pres">
      <dgm:prSet presAssocID="{0707E31A-E677-4433-9766-19F9D5B50A11}" presName="root2" presStyleCnt="0"/>
      <dgm:spPr/>
    </dgm:pt>
    <dgm:pt modelId="{016DE722-748B-4ABD-9F39-3BE5303CA630}" type="pres">
      <dgm:prSet presAssocID="{0707E31A-E677-4433-9766-19F9D5B50A11}" presName="LevelTwoTextNode" presStyleLbl="node2" presStyleIdx="0" presStyleCnt="2" custScaleX="122633" custLinFactY="29631" custLinFactNeighborX="-3099" custLinFactNeighborY="100000">
        <dgm:presLayoutVars>
          <dgm:chPref val="3"/>
        </dgm:presLayoutVars>
      </dgm:prSet>
      <dgm:spPr/>
      <dgm:t>
        <a:bodyPr/>
        <a:lstStyle/>
        <a:p>
          <a:endParaRPr lang="en-US"/>
        </a:p>
      </dgm:t>
    </dgm:pt>
    <dgm:pt modelId="{C8887A28-F087-461A-BCD3-4BCBA304006B}" type="pres">
      <dgm:prSet presAssocID="{0707E31A-E677-4433-9766-19F9D5B50A11}" presName="level3hierChild" presStyleCnt="0"/>
      <dgm:spPr/>
    </dgm:pt>
    <dgm:pt modelId="{8EC47E83-C126-4A32-A2E6-DEE97BE1C264}" type="pres">
      <dgm:prSet presAssocID="{E3691BD9-90CD-46E6-A28A-1EC595A36381}" presName="conn2-1" presStyleLbl="parChTrans1D3" presStyleIdx="0" presStyleCnt="2"/>
      <dgm:spPr/>
      <dgm:t>
        <a:bodyPr/>
        <a:lstStyle/>
        <a:p>
          <a:endParaRPr lang="en-US"/>
        </a:p>
      </dgm:t>
    </dgm:pt>
    <dgm:pt modelId="{E27E664F-D777-44A8-A5D2-89471E7D5D1D}" type="pres">
      <dgm:prSet presAssocID="{E3691BD9-90CD-46E6-A28A-1EC595A36381}" presName="connTx" presStyleLbl="parChTrans1D3" presStyleIdx="0" presStyleCnt="2"/>
      <dgm:spPr/>
      <dgm:t>
        <a:bodyPr/>
        <a:lstStyle/>
        <a:p>
          <a:endParaRPr lang="en-US"/>
        </a:p>
      </dgm:t>
    </dgm:pt>
    <dgm:pt modelId="{ADA23D67-D4EB-4928-BC99-A381B39C1575}" type="pres">
      <dgm:prSet presAssocID="{2EC7D96F-CE56-4641-979E-25A2CC919254}" presName="root2" presStyleCnt="0"/>
      <dgm:spPr/>
    </dgm:pt>
    <dgm:pt modelId="{DA76E645-A3D0-47BE-A164-3D2D69EE7FFD}" type="pres">
      <dgm:prSet presAssocID="{2EC7D96F-CE56-4641-979E-25A2CC919254}" presName="LevelTwoTextNode" presStyleLbl="node3" presStyleIdx="0" presStyleCnt="2" custScaleX="434677" custScaleY="86844" custLinFactY="26944" custLinFactNeighborX="-25250" custLinFactNeighborY="100000">
        <dgm:presLayoutVars>
          <dgm:chPref val="3"/>
        </dgm:presLayoutVars>
      </dgm:prSet>
      <dgm:spPr/>
      <dgm:t>
        <a:bodyPr/>
        <a:lstStyle/>
        <a:p>
          <a:endParaRPr lang="en-US"/>
        </a:p>
      </dgm:t>
    </dgm:pt>
    <dgm:pt modelId="{BBB5E041-FB73-49BE-9DC9-12E681C8DD8B}" type="pres">
      <dgm:prSet presAssocID="{2EC7D96F-CE56-4641-979E-25A2CC919254}" presName="level3hierChild" presStyleCnt="0"/>
      <dgm:spPr/>
    </dgm:pt>
    <dgm:pt modelId="{5255A73D-DF31-4756-A5AB-7A345DCC7065}" type="pres">
      <dgm:prSet presAssocID="{1F3DDE50-2B78-4B99-9A2C-C8ADC1A193D1}" presName="conn2-1" presStyleLbl="parChTrans1D2" presStyleIdx="1" presStyleCnt="2"/>
      <dgm:spPr/>
      <dgm:t>
        <a:bodyPr/>
        <a:lstStyle/>
        <a:p>
          <a:endParaRPr lang="en-US"/>
        </a:p>
      </dgm:t>
    </dgm:pt>
    <dgm:pt modelId="{B2A5AD6B-B33A-47D1-8B6C-67C396197B65}" type="pres">
      <dgm:prSet presAssocID="{1F3DDE50-2B78-4B99-9A2C-C8ADC1A193D1}" presName="connTx" presStyleLbl="parChTrans1D2" presStyleIdx="1" presStyleCnt="2"/>
      <dgm:spPr/>
      <dgm:t>
        <a:bodyPr/>
        <a:lstStyle/>
        <a:p>
          <a:endParaRPr lang="en-US"/>
        </a:p>
      </dgm:t>
    </dgm:pt>
    <dgm:pt modelId="{7D1BFD59-ADC7-4F92-8EE7-6824F035E3BC}" type="pres">
      <dgm:prSet presAssocID="{F73709AA-A6B8-4D6F-B0A5-4E619DD59411}" presName="root2" presStyleCnt="0"/>
      <dgm:spPr/>
    </dgm:pt>
    <dgm:pt modelId="{506D1030-8E32-4AB8-A3E4-B142335E8B98}" type="pres">
      <dgm:prSet presAssocID="{F73709AA-A6B8-4D6F-B0A5-4E619DD59411}" presName="LevelTwoTextNode" presStyleLbl="node2" presStyleIdx="1" presStyleCnt="2" custScaleX="155527" custLinFactY="-45556" custLinFactNeighborX="-3099" custLinFactNeighborY="-100000">
        <dgm:presLayoutVars>
          <dgm:chPref val="3"/>
        </dgm:presLayoutVars>
      </dgm:prSet>
      <dgm:spPr/>
      <dgm:t>
        <a:bodyPr/>
        <a:lstStyle/>
        <a:p>
          <a:endParaRPr lang="en-US"/>
        </a:p>
      </dgm:t>
    </dgm:pt>
    <dgm:pt modelId="{E68EB7B5-3234-4D3C-A558-E21B543F5956}" type="pres">
      <dgm:prSet presAssocID="{F73709AA-A6B8-4D6F-B0A5-4E619DD59411}" presName="level3hierChild" presStyleCnt="0"/>
      <dgm:spPr/>
    </dgm:pt>
    <dgm:pt modelId="{534C33EA-D0F7-4D44-8ECC-2E50323206FF}" type="pres">
      <dgm:prSet presAssocID="{D9618680-87C4-4513-9D48-C8A63253A6C2}" presName="conn2-1" presStyleLbl="parChTrans1D3" presStyleIdx="1" presStyleCnt="2"/>
      <dgm:spPr/>
      <dgm:t>
        <a:bodyPr/>
        <a:lstStyle/>
        <a:p>
          <a:endParaRPr lang="en-US"/>
        </a:p>
      </dgm:t>
    </dgm:pt>
    <dgm:pt modelId="{8198D5BC-A372-4AC0-9460-4E5C18270980}" type="pres">
      <dgm:prSet presAssocID="{D9618680-87C4-4513-9D48-C8A63253A6C2}" presName="connTx" presStyleLbl="parChTrans1D3" presStyleIdx="1" presStyleCnt="2"/>
      <dgm:spPr/>
      <dgm:t>
        <a:bodyPr/>
        <a:lstStyle/>
        <a:p>
          <a:endParaRPr lang="en-US"/>
        </a:p>
      </dgm:t>
    </dgm:pt>
    <dgm:pt modelId="{E6B66E56-912D-4CF2-8120-0994872D9A9B}" type="pres">
      <dgm:prSet presAssocID="{2D4532DE-E9DA-4875-8FD5-5DE1AAA929FF}" presName="root2" presStyleCnt="0"/>
      <dgm:spPr/>
    </dgm:pt>
    <dgm:pt modelId="{E7FD8F9B-3679-4BD1-871B-4FD2F43A3CAE}" type="pres">
      <dgm:prSet presAssocID="{2D4532DE-E9DA-4875-8FD5-5DE1AAA929FF}" presName="LevelTwoTextNode" presStyleLbl="node3" presStyleIdx="1" presStyleCnt="2" custScaleX="347529" custScaleY="100358" custLinFactY="-45377" custLinFactNeighborX="1980" custLinFactNeighborY="-100000">
        <dgm:presLayoutVars>
          <dgm:chPref val="3"/>
        </dgm:presLayoutVars>
      </dgm:prSet>
      <dgm:spPr/>
      <dgm:t>
        <a:bodyPr/>
        <a:lstStyle/>
        <a:p>
          <a:endParaRPr lang="en-US"/>
        </a:p>
      </dgm:t>
    </dgm:pt>
    <dgm:pt modelId="{501FD524-421A-4E4C-A12D-537072D55817}" type="pres">
      <dgm:prSet presAssocID="{2D4532DE-E9DA-4875-8FD5-5DE1AAA929FF}" presName="level3hierChild" presStyleCnt="0"/>
      <dgm:spPr/>
    </dgm:pt>
  </dgm:ptLst>
  <dgm:cxnLst>
    <dgm:cxn modelId="{66D81A55-0705-4CB7-83A5-EA2ACF70969D}" type="presOf" srcId="{0707E31A-E677-4433-9766-19F9D5B50A11}" destId="{016DE722-748B-4ABD-9F39-3BE5303CA630}" srcOrd="0" destOrd="0" presId="urn:microsoft.com/office/officeart/2005/8/layout/hierarchy2"/>
    <dgm:cxn modelId="{2F12F9D0-E2F9-43B2-A8A2-2595801F5D2A}" srcId="{E31229F1-7BE9-4757-844C-4AE146DBD56C}" destId="{F73709AA-A6B8-4D6F-B0A5-4E619DD59411}" srcOrd="1" destOrd="0" parTransId="{1F3DDE50-2B78-4B99-9A2C-C8ADC1A193D1}" sibTransId="{508D4870-02DD-4AAB-B4AB-1E84DC378E86}"/>
    <dgm:cxn modelId="{B0C6CED8-E78A-4A40-8BD0-CE5EC3C2D452}" type="presOf" srcId="{F73709AA-A6B8-4D6F-B0A5-4E619DD59411}" destId="{506D1030-8E32-4AB8-A3E4-B142335E8B98}" srcOrd="0" destOrd="0" presId="urn:microsoft.com/office/officeart/2005/8/layout/hierarchy2"/>
    <dgm:cxn modelId="{26671C0B-1517-4050-AF74-D447AF13E564}" srcId="{0725F65A-91EC-461E-9B3F-EA1472B257D5}" destId="{E31229F1-7BE9-4757-844C-4AE146DBD56C}" srcOrd="0" destOrd="0" parTransId="{CC710AB0-50CF-47B5-A763-57F23CA1B13C}" sibTransId="{774E8566-ACE5-4C8D-8BFB-8FC5EC0A3680}"/>
    <dgm:cxn modelId="{C3B24905-6222-477B-A99A-5CB9FEBA1281}" type="presOf" srcId="{1F3DDE50-2B78-4B99-9A2C-C8ADC1A193D1}" destId="{5255A73D-DF31-4756-A5AB-7A345DCC7065}" srcOrd="0" destOrd="0" presId="urn:microsoft.com/office/officeart/2005/8/layout/hierarchy2"/>
    <dgm:cxn modelId="{23AFB20E-3552-4486-B3FE-7A9807B6EDF8}" type="presOf" srcId="{D9618680-87C4-4513-9D48-C8A63253A6C2}" destId="{534C33EA-D0F7-4D44-8ECC-2E50323206FF}" srcOrd="0" destOrd="0" presId="urn:microsoft.com/office/officeart/2005/8/layout/hierarchy2"/>
    <dgm:cxn modelId="{77ACC5B2-9859-4BB1-AA08-B2C8A77AA349}" srcId="{F73709AA-A6B8-4D6F-B0A5-4E619DD59411}" destId="{2D4532DE-E9DA-4875-8FD5-5DE1AAA929FF}" srcOrd="0" destOrd="0" parTransId="{D9618680-87C4-4513-9D48-C8A63253A6C2}" sibTransId="{9CC7E35E-5FF6-4824-A8FE-4F9E7E277470}"/>
    <dgm:cxn modelId="{2CD2E8DF-3998-4220-AFA8-3FA2F232311E}" type="presOf" srcId="{9F4F1FDA-1A78-4DA6-A6CD-91A920E56A5F}" destId="{0D97A266-E8CE-4246-B71B-C7068E53676F}" srcOrd="1" destOrd="0" presId="urn:microsoft.com/office/officeart/2005/8/layout/hierarchy2"/>
    <dgm:cxn modelId="{87FC28DB-B851-4C79-8DCE-17B293F6A1EB}" srcId="{E31229F1-7BE9-4757-844C-4AE146DBD56C}" destId="{0707E31A-E677-4433-9766-19F9D5B50A11}" srcOrd="0" destOrd="0" parTransId="{9F4F1FDA-1A78-4DA6-A6CD-91A920E56A5F}" sibTransId="{AE3912A9-25C2-4195-8080-7D72ED2EA6D1}"/>
    <dgm:cxn modelId="{8E16D8EB-C360-4F32-AB2D-7C09E0BB3A4B}" type="presOf" srcId="{E3691BD9-90CD-46E6-A28A-1EC595A36381}" destId="{E27E664F-D777-44A8-A5D2-89471E7D5D1D}" srcOrd="1" destOrd="0" presId="urn:microsoft.com/office/officeart/2005/8/layout/hierarchy2"/>
    <dgm:cxn modelId="{CB5542A2-196A-4918-B9A7-642621BF88F7}" type="presOf" srcId="{2D4532DE-E9DA-4875-8FD5-5DE1AAA929FF}" destId="{E7FD8F9B-3679-4BD1-871B-4FD2F43A3CAE}" srcOrd="0" destOrd="0" presId="urn:microsoft.com/office/officeart/2005/8/layout/hierarchy2"/>
    <dgm:cxn modelId="{238CD941-C52E-4E7B-A2A8-163713153E67}" type="presOf" srcId="{0725F65A-91EC-461E-9B3F-EA1472B257D5}" destId="{D696C970-1870-4229-999E-EBEB8CF6BC2E}" srcOrd="0" destOrd="0" presId="urn:microsoft.com/office/officeart/2005/8/layout/hierarchy2"/>
    <dgm:cxn modelId="{B4E93CBB-C448-42AC-B9B3-C85DC11C00EA}" srcId="{0707E31A-E677-4433-9766-19F9D5B50A11}" destId="{2EC7D96F-CE56-4641-979E-25A2CC919254}" srcOrd="0" destOrd="0" parTransId="{E3691BD9-90CD-46E6-A28A-1EC595A36381}" sibTransId="{9F1BA836-41D0-4809-BDC4-55D54FCD6D3D}"/>
    <dgm:cxn modelId="{6305E4DA-3CA9-4781-92A8-27FA156B56B3}" type="presOf" srcId="{9F4F1FDA-1A78-4DA6-A6CD-91A920E56A5F}" destId="{49D8C3AD-635F-4C3D-8CAC-1357FF64BA4F}" srcOrd="0" destOrd="0" presId="urn:microsoft.com/office/officeart/2005/8/layout/hierarchy2"/>
    <dgm:cxn modelId="{3227E3ED-C920-429C-A437-05FCFEBDFD07}" type="presOf" srcId="{2EC7D96F-CE56-4641-979E-25A2CC919254}" destId="{DA76E645-A3D0-47BE-A164-3D2D69EE7FFD}" srcOrd="0" destOrd="0" presId="urn:microsoft.com/office/officeart/2005/8/layout/hierarchy2"/>
    <dgm:cxn modelId="{7A67D8B2-72B3-40E8-AFAE-38346CA40129}" type="presOf" srcId="{1F3DDE50-2B78-4B99-9A2C-C8ADC1A193D1}" destId="{B2A5AD6B-B33A-47D1-8B6C-67C396197B65}" srcOrd="1" destOrd="0" presId="urn:microsoft.com/office/officeart/2005/8/layout/hierarchy2"/>
    <dgm:cxn modelId="{875D5F83-42D3-4005-81F1-21089CB7D945}" type="presOf" srcId="{D9618680-87C4-4513-9D48-C8A63253A6C2}" destId="{8198D5BC-A372-4AC0-9460-4E5C18270980}" srcOrd="1" destOrd="0" presId="urn:microsoft.com/office/officeart/2005/8/layout/hierarchy2"/>
    <dgm:cxn modelId="{24D58714-8D75-4FB6-919B-224B35FF9953}" type="presOf" srcId="{E3691BD9-90CD-46E6-A28A-1EC595A36381}" destId="{8EC47E83-C126-4A32-A2E6-DEE97BE1C264}" srcOrd="0" destOrd="0" presId="urn:microsoft.com/office/officeart/2005/8/layout/hierarchy2"/>
    <dgm:cxn modelId="{7A32008C-769C-4B1C-B5C2-F7FD4B963BBE}" type="presOf" srcId="{E31229F1-7BE9-4757-844C-4AE146DBD56C}" destId="{7C57BBB8-C795-4F8A-A2A1-E34C7EAC2036}" srcOrd="0" destOrd="0" presId="urn:microsoft.com/office/officeart/2005/8/layout/hierarchy2"/>
    <dgm:cxn modelId="{978AAD85-0DAB-48DF-91E6-13CF0BACEE10}" type="presParOf" srcId="{D696C970-1870-4229-999E-EBEB8CF6BC2E}" destId="{3BBFBA64-6E1C-48DC-879D-2393289AFB8C}" srcOrd="0" destOrd="0" presId="urn:microsoft.com/office/officeart/2005/8/layout/hierarchy2"/>
    <dgm:cxn modelId="{DAA8679B-E087-4582-96F3-628B5B0DCC1F}" type="presParOf" srcId="{3BBFBA64-6E1C-48DC-879D-2393289AFB8C}" destId="{7C57BBB8-C795-4F8A-A2A1-E34C7EAC2036}" srcOrd="0" destOrd="0" presId="urn:microsoft.com/office/officeart/2005/8/layout/hierarchy2"/>
    <dgm:cxn modelId="{2DF02CC6-C44D-4282-8A8F-DEA42CDAF9E9}" type="presParOf" srcId="{3BBFBA64-6E1C-48DC-879D-2393289AFB8C}" destId="{4E33C6FC-381C-48D2-96E4-94A94B5BDC3D}" srcOrd="1" destOrd="0" presId="urn:microsoft.com/office/officeart/2005/8/layout/hierarchy2"/>
    <dgm:cxn modelId="{AC1A64E3-BB9B-4943-9550-841FE90A470B}" type="presParOf" srcId="{4E33C6FC-381C-48D2-96E4-94A94B5BDC3D}" destId="{49D8C3AD-635F-4C3D-8CAC-1357FF64BA4F}" srcOrd="0" destOrd="0" presId="urn:microsoft.com/office/officeart/2005/8/layout/hierarchy2"/>
    <dgm:cxn modelId="{966209EC-CFF3-45C6-9F62-3964565983FC}" type="presParOf" srcId="{49D8C3AD-635F-4C3D-8CAC-1357FF64BA4F}" destId="{0D97A266-E8CE-4246-B71B-C7068E53676F}" srcOrd="0" destOrd="0" presId="urn:microsoft.com/office/officeart/2005/8/layout/hierarchy2"/>
    <dgm:cxn modelId="{4378A826-C337-4561-9EF9-BF8BDE1314E4}" type="presParOf" srcId="{4E33C6FC-381C-48D2-96E4-94A94B5BDC3D}" destId="{ABBF29A5-6030-47E1-9839-8B1C14803431}" srcOrd="1" destOrd="0" presId="urn:microsoft.com/office/officeart/2005/8/layout/hierarchy2"/>
    <dgm:cxn modelId="{45773A7C-6AE9-4AEA-891C-25214C42C5FF}" type="presParOf" srcId="{ABBF29A5-6030-47E1-9839-8B1C14803431}" destId="{016DE722-748B-4ABD-9F39-3BE5303CA630}" srcOrd="0" destOrd="0" presId="urn:microsoft.com/office/officeart/2005/8/layout/hierarchy2"/>
    <dgm:cxn modelId="{54A035F3-FA67-4EBE-AA78-46DD857ACD60}" type="presParOf" srcId="{ABBF29A5-6030-47E1-9839-8B1C14803431}" destId="{C8887A28-F087-461A-BCD3-4BCBA304006B}" srcOrd="1" destOrd="0" presId="urn:microsoft.com/office/officeart/2005/8/layout/hierarchy2"/>
    <dgm:cxn modelId="{1BAEDA6F-68E8-464C-8259-1E5A0085CAB7}" type="presParOf" srcId="{C8887A28-F087-461A-BCD3-4BCBA304006B}" destId="{8EC47E83-C126-4A32-A2E6-DEE97BE1C264}" srcOrd="0" destOrd="0" presId="urn:microsoft.com/office/officeart/2005/8/layout/hierarchy2"/>
    <dgm:cxn modelId="{4D842BAC-A79E-45E0-8067-AC30AE1FF133}" type="presParOf" srcId="{8EC47E83-C126-4A32-A2E6-DEE97BE1C264}" destId="{E27E664F-D777-44A8-A5D2-89471E7D5D1D}" srcOrd="0" destOrd="0" presId="urn:microsoft.com/office/officeart/2005/8/layout/hierarchy2"/>
    <dgm:cxn modelId="{4FBC9B00-6B57-4749-8A65-E8F0E4CD94C6}" type="presParOf" srcId="{C8887A28-F087-461A-BCD3-4BCBA304006B}" destId="{ADA23D67-D4EB-4928-BC99-A381B39C1575}" srcOrd="1" destOrd="0" presId="urn:microsoft.com/office/officeart/2005/8/layout/hierarchy2"/>
    <dgm:cxn modelId="{B1864CC0-7DE7-4126-B2D9-22CF904B94B3}" type="presParOf" srcId="{ADA23D67-D4EB-4928-BC99-A381B39C1575}" destId="{DA76E645-A3D0-47BE-A164-3D2D69EE7FFD}" srcOrd="0" destOrd="0" presId="urn:microsoft.com/office/officeart/2005/8/layout/hierarchy2"/>
    <dgm:cxn modelId="{4C8839A8-FB8A-4F96-8B68-9423639BA9CE}" type="presParOf" srcId="{ADA23D67-D4EB-4928-BC99-A381B39C1575}" destId="{BBB5E041-FB73-49BE-9DC9-12E681C8DD8B}" srcOrd="1" destOrd="0" presId="urn:microsoft.com/office/officeart/2005/8/layout/hierarchy2"/>
    <dgm:cxn modelId="{FF89465D-FFB6-4D67-AB75-6807A99DD76F}" type="presParOf" srcId="{4E33C6FC-381C-48D2-96E4-94A94B5BDC3D}" destId="{5255A73D-DF31-4756-A5AB-7A345DCC7065}" srcOrd="2" destOrd="0" presId="urn:microsoft.com/office/officeart/2005/8/layout/hierarchy2"/>
    <dgm:cxn modelId="{369E7BF7-552E-483E-83F0-324DF9ED12C1}" type="presParOf" srcId="{5255A73D-DF31-4756-A5AB-7A345DCC7065}" destId="{B2A5AD6B-B33A-47D1-8B6C-67C396197B65}" srcOrd="0" destOrd="0" presId="urn:microsoft.com/office/officeart/2005/8/layout/hierarchy2"/>
    <dgm:cxn modelId="{4DEFA9B3-102E-4866-B747-7AEBB65F606A}" type="presParOf" srcId="{4E33C6FC-381C-48D2-96E4-94A94B5BDC3D}" destId="{7D1BFD59-ADC7-4F92-8EE7-6824F035E3BC}" srcOrd="3" destOrd="0" presId="urn:microsoft.com/office/officeart/2005/8/layout/hierarchy2"/>
    <dgm:cxn modelId="{FBA77E27-45BC-4112-8C5C-B1143E614DA2}" type="presParOf" srcId="{7D1BFD59-ADC7-4F92-8EE7-6824F035E3BC}" destId="{506D1030-8E32-4AB8-A3E4-B142335E8B98}" srcOrd="0" destOrd="0" presId="urn:microsoft.com/office/officeart/2005/8/layout/hierarchy2"/>
    <dgm:cxn modelId="{FE5EBC8E-297D-488E-BA54-6AE571C50EF7}" type="presParOf" srcId="{7D1BFD59-ADC7-4F92-8EE7-6824F035E3BC}" destId="{E68EB7B5-3234-4D3C-A558-E21B543F5956}" srcOrd="1" destOrd="0" presId="urn:microsoft.com/office/officeart/2005/8/layout/hierarchy2"/>
    <dgm:cxn modelId="{D4257360-CB45-46CE-A897-277BACD14339}" type="presParOf" srcId="{E68EB7B5-3234-4D3C-A558-E21B543F5956}" destId="{534C33EA-D0F7-4D44-8ECC-2E50323206FF}" srcOrd="0" destOrd="0" presId="urn:microsoft.com/office/officeart/2005/8/layout/hierarchy2"/>
    <dgm:cxn modelId="{52CB9AA1-4870-42B7-A219-8B3A574CCB2E}" type="presParOf" srcId="{534C33EA-D0F7-4D44-8ECC-2E50323206FF}" destId="{8198D5BC-A372-4AC0-9460-4E5C18270980}" srcOrd="0" destOrd="0" presId="urn:microsoft.com/office/officeart/2005/8/layout/hierarchy2"/>
    <dgm:cxn modelId="{F7EF8730-55C4-481A-9FB4-C4D4A3D0C604}" type="presParOf" srcId="{E68EB7B5-3234-4D3C-A558-E21B543F5956}" destId="{E6B66E56-912D-4CF2-8120-0994872D9A9B}" srcOrd="1" destOrd="0" presId="urn:microsoft.com/office/officeart/2005/8/layout/hierarchy2"/>
    <dgm:cxn modelId="{64366BC9-F412-4024-B3EE-89113026BDB9}" type="presParOf" srcId="{E6B66E56-912D-4CF2-8120-0994872D9A9B}" destId="{E7FD8F9B-3679-4BD1-871B-4FD2F43A3CAE}" srcOrd="0" destOrd="0" presId="urn:microsoft.com/office/officeart/2005/8/layout/hierarchy2"/>
    <dgm:cxn modelId="{0C4C81FC-2827-435E-AC98-7D93A9624DAB}" type="presParOf" srcId="{E6B66E56-912D-4CF2-8120-0994872D9A9B}" destId="{501FD524-421A-4E4C-A12D-537072D55817}"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57BBB8-C795-4F8A-A2A1-E34C7EAC2036}">
      <dsp:nvSpPr>
        <dsp:cNvPr id="0" name=""/>
        <dsp:cNvSpPr/>
      </dsp:nvSpPr>
      <dsp:spPr>
        <a:xfrm>
          <a:off x="8614" y="984192"/>
          <a:ext cx="1338854" cy="545238"/>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Digestion</a:t>
          </a:r>
          <a:endParaRPr lang="en-US" sz="2000" b="1" kern="1200" dirty="0"/>
        </a:p>
      </dsp:txBody>
      <dsp:txXfrm>
        <a:off x="8614" y="984192"/>
        <a:ext cx="1338854" cy="545238"/>
      </dsp:txXfrm>
    </dsp:sp>
    <dsp:sp modelId="{49D8C3AD-635F-4C3D-8CAC-1357FF64BA4F}">
      <dsp:nvSpPr>
        <dsp:cNvPr id="0" name=""/>
        <dsp:cNvSpPr/>
      </dsp:nvSpPr>
      <dsp:spPr>
        <a:xfrm rot="2660638">
          <a:off x="1267332" y="1433940"/>
          <a:ext cx="562669" cy="39029"/>
        </a:xfrm>
        <a:custGeom>
          <a:avLst/>
          <a:gdLst/>
          <a:ahLst/>
          <a:cxnLst/>
          <a:rect l="0" t="0" r="0" b="0"/>
          <a:pathLst>
            <a:path>
              <a:moveTo>
                <a:pt x="0" y="19514"/>
              </a:moveTo>
              <a:lnTo>
                <a:pt x="562669" y="19514"/>
              </a:lnTo>
            </a:path>
          </a:pathLst>
        </a:custGeom>
        <a:noFill/>
        <a:ln w="25400" cap="flat" cmpd="sng" algn="ctr">
          <a:solidFill>
            <a:schemeClr val="accent6">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rot="2660638">
        <a:off x="1534600" y="1439388"/>
        <a:ext cx="28133" cy="28133"/>
      </dsp:txXfrm>
    </dsp:sp>
    <dsp:sp modelId="{016DE722-748B-4ABD-9F39-3BE5303CA630}">
      <dsp:nvSpPr>
        <dsp:cNvPr id="0" name=""/>
        <dsp:cNvSpPr/>
      </dsp:nvSpPr>
      <dsp:spPr>
        <a:xfrm>
          <a:off x="1749865" y="1377478"/>
          <a:ext cx="1337284" cy="545238"/>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chemically</a:t>
          </a:r>
          <a:endParaRPr lang="en-US" sz="2000" b="1" kern="1200" dirty="0"/>
        </a:p>
      </dsp:txBody>
      <dsp:txXfrm>
        <a:off x="1749865" y="1377478"/>
        <a:ext cx="1337284" cy="545238"/>
      </dsp:txXfrm>
    </dsp:sp>
    <dsp:sp modelId="{8EC47E83-C126-4A32-A2E6-DEE97BE1C264}">
      <dsp:nvSpPr>
        <dsp:cNvPr id="0" name=""/>
        <dsp:cNvSpPr/>
      </dsp:nvSpPr>
      <dsp:spPr>
        <a:xfrm rot="21341727">
          <a:off x="3086874" y="1623257"/>
          <a:ext cx="195189" cy="39029"/>
        </a:xfrm>
        <a:custGeom>
          <a:avLst/>
          <a:gdLst/>
          <a:ahLst/>
          <a:cxnLst/>
          <a:rect l="0" t="0" r="0" b="0"/>
          <a:pathLst>
            <a:path>
              <a:moveTo>
                <a:pt x="0" y="19514"/>
              </a:moveTo>
              <a:lnTo>
                <a:pt x="195189" y="19514"/>
              </a:lnTo>
            </a:path>
          </a:pathLst>
        </a:custGeom>
        <a:noFill/>
        <a:ln w="25400" cap="flat" cmpd="sng" algn="ctr">
          <a:solidFill>
            <a:schemeClr val="accent6">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rot="21341727">
        <a:off x="3179589" y="1637892"/>
        <a:ext cx="9759" cy="9759"/>
      </dsp:txXfrm>
    </dsp:sp>
    <dsp:sp modelId="{DA76E645-A3D0-47BE-A164-3D2D69EE7FFD}">
      <dsp:nvSpPr>
        <dsp:cNvPr id="0" name=""/>
        <dsp:cNvSpPr/>
      </dsp:nvSpPr>
      <dsp:spPr>
        <a:xfrm>
          <a:off x="3281789" y="1398693"/>
          <a:ext cx="4740051" cy="473506"/>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lang="en-US" sz="2000" b="1" kern="1200" dirty="0" smtClean="0"/>
            <a:t>mixing with digestive juices or enzymes</a:t>
          </a:r>
          <a:endParaRPr lang="en-US" sz="2000" b="1" kern="1200" dirty="0"/>
        </a:p>
      </dsp:txBody>
      <dsp:txXfrm>
        <a:off x="3281789" y="1398693"/>
        <a:ext cx="4740051" cy="473506"/>
      </dsp:txXfrm>
    </dsp:sp>
    <dsp:sp modelId="{5255A73D-DF31-4756-A5AB-7A345DCC7065}">
      <dsp:nvSpPr>
        <dsp:cNvPr id="0" name=""/>
        <dsp:cNvSpPr/>
      </dsp:nvSpPr>
      <dsp:spPr>
        <a:xfrm rot="18598034">
          <a:off x="1235444" y="997239"/>
          <a:ext cx="626445" cy="39029"/>
        </a:xfrm>
        <a:custGeom>
          <a:avLst/>
          <a:gdLst/>
          <a:ahLst/>
          <a:cxnLst/>
          <a:rect l="0" t="0" r="0" b="0"/>
          <a:pathLst>
            <a:path>
              <a:moveTo>
                <a:pt x="0" y="19514"/>
              </a:moveTo>
              <a:lnTo>
                <a:pt x="626445" y="19514"/>
              </a:lnTo>
            </a:path>
          </a:pathLst>
        </a:custGeom>
        <a:noFill/>
        <a:ln w="25400" cap="flat" cmpd="sng" algn="ctr">
          <a:solidFill>
            <a:schemeClr val="accent6">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rot="18598034">
        <a:off x="1533005" y="1001093"/>
        <a:ext cx="31322" cy="31322"/>
      </dsp:txXfrm>
    </dsp:sp>
    <dsp:sp modelId="{506D1030-8E32-4AB8-A3E4-B142335E8B98}">
      <dsp:nvSpPr>
        <dsp:cNvPr id="0" name=""/>
        <dsp:cNvSpPr/>
      </dsp:nvSpPr>
      <dsp:spPr>
        <a:xfrm>
          <a:off x="1749865" y="504077"/>
          <a:ext cx="1695985" cy="545238"/>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mechanically</a:t>
          </a:r>
          <a:endParaRPr lang="en-US" sz="2000" b="1" kern="1200" dirty="0"/>
        </a:p>
      </dsp:txBody>
      <dsp:txXfrm>
        <a:off x="1749865" y="504077"/>
        <a:ext cx="1695985" cy="545238"/>
      </dsp:txXfrm>
    </dsp:sp>
    <dsp:sp modelId="{534C33EA-D0F7-4D44-8ECC-2E50323206FF}">
      <dsp:nvSpPr>
        <dsp:cNvPr id="0" name=""/>
        <dsp:cNvSpPr/>
      </dsp:nvSpPr>
      <dsp:spPr>
        <a:xfrm rot="6825">
          <a:off x="3445850" y="757670"/>
          <a:ext cx="491576" cy="39029"/>
        </a:xfrm>
        <a:custGeom>
          <a:avLst/>
          <a:gdLst/>
          <a:ahLst/>
          <a:cxnLst/>
          <a:rect l="0" t="0" r="0" b="0"/>
          <a:pathLst>
            <a:path>
              <a:moveTo>
                <a:pt x="0" y="19514"/>
              </a:moveTo>
              <a:lnTo>
                <a:pt x="491576" y="19514"/>
              </a:lnTo>
            </a:path>
          </a:pathLst>
        </a:custGeom>
        <a:noFill/>
        <a:ln w="25400" cap="flat" cmpd="sng" algn="ctr">
          <a:solidFill>
            <a:schemeClr val="accent6">
              <a:shade val="8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US" sz="800" kern="1200"/>
        </a:p>
      </dsp:txBody>
      <dsp:txXfrm rot="6825">
        <a:off x="3679349" y="764895"/>
        <a:ext cx="24578" cy="24578"/>
      </dsp:txXfrm>
    </dsp:sp>
    <dsp:sp modelId="{E7FD8F9B-3679-4BD1-871B-4FD2F43A3CAE}">
      <dsp:nvSpPr>
        <dsp:cNvPr id="0" name=""/>
        <dsp:cNvSpPr/>
      </dsp:nvSpPr>
      <dsp:spPr>
        <a:xfrm>
          <a:off x="3937427" y="504077"/>
          <a:ext cx="3789722" cy="547190"/>
        </a:xfrm>
        <a:prstGeom prst="roundRect">
          <a:avLst>
            <a:gd name="adj" fmla="val 10000"/>
          </a:avLst>
        </a:prstGeom>
        <a:gradFill rotWithShape="0">
          <a:gsLst>
            <a:gs pos="0">
              <a:schemeClr val="accent6">
                <a:hueOff val="0"/>
                <a:satOff val="0"/>
                <a:lumOff val="0"/>
                <a:alphaOff val="0"/>
                <a:tint val="92000"/>
                <a:satMod val="170000"/>
              </a:schemeClr>
            </a:gs>
            <a:gs pos="15000">
              <a:schemeClr val="accent6">
                <a:hueOff val="0"/>
                <a:satOff val="0"/>
                <a:lumOff val="0"/>
                <a:alphaOff val="0"/>
                <a:tint val="92000"/>
                <a:shade val="99000"/>
                <a:satMod val="170000"/>
              </a:schemeClr>
            </a:gs>
            <a:gs pos="62000">
              <a:schemeClr val="accent6">
                <a:hueOff val="0"/>
                <a:satOff val="0"/>
                <a:lumOff val="0"/>
                <a:alphaOff val="0"/>
                <a:tint val="96000"/>
                <a:shade val="80000"/>
                <a:satMod val="170000"/>
              </a:schemeClr>
            </a:gs>
            <a:gs pos="97000">
              <a:schemeClr val="accent6">
                <a:hueOff val="0"/>
                <a:satOff val="0"/>
                <a:lumOff val="0"/>
                <a:alphaOff val="0"/>
                <a:tint val="98000"/>
                <a:shade val="63000"/>
                <a:satMod val="170000"/>
              </a:schemeClr>
            </a:gs>
            <a:gs pos="100000">
              <a:schemeClr val="accent6">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lang="en-US" sz="2000" b="1" kern="1200" dirty="0" smtClean="0"/>
            <a:t>chewing, churning and mixing </a:t>
          </a:r>
          <a:endParaRPr lang="en-US" sz="2000" b="1" kern="1200" dirty="0"/>
        </a:p>
      </dsp:txBody>
      <dsp:txXfrm>
        <a:off x="3937427" y="504077"/>
        <a:ext cx="3789722" cy="54719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A6F423-492A-4B77-8882-739BEBF9262F}" type="datetimeFigureOut">
              <a:rPr lang="en-US" smtClean="0"/>
              <a:pPr/>
              <a:t>3/3/2022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AF453C-31D1-4C71-B70A-A637565C82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1894CA6-579E-4475-9B0B-80895854CFFE}" type="datetimeFigureOut">
              <a:rPr lang="en-US" smtClean="0"/>
              <a:pPr/>
              <a:t>3/3/2022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D581471-4FA0-4F9F-AF9C-C36DD6148237}"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894CA6-579E-4475-9B0B-80895854CFFE}" type="datetimeFigureOut">
              <a:rPr lang="en-US" smtClean="0"/>
              <a:pPr/>
              <a:t>3/3/2022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D581471-4FA0-4F9F-AF9C-C36DD61482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894CA6-579E-4475-9B0B-80895854CFFE}" type="datetimeFigureOut">
              <a:rPr lang="en-US" smtClean="0"/>
              <a:pPr/>
              <a:t>3/3/2022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D581471-4FA0-4F9F-AF9C-C36DD61482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894CA6-579E-4475-9B0B-80895854CFFE}" type="datetimeFigureOut">
              <a:rPr lang="en-US" smtClean="0"/>
              <a:pPr/>
              <a:t>3/3/2022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D581471-4FA0-4F9F-AF9C-C36DD61482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1894CA6-579E-4475-9B0B-80895854CFFE}" type="datetimeFigureOut">
              <a:rPr lang="en-US" smtClean="0"/>
              <a:pPr/>
              <a:t>3/3/2022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D581471-4FA0-4F9F-AF9C-C36DD6148237}"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894CA6-579E-4475-9B0B-80895854CFFE}" type="datetimeFigureOut">
              <a:rPr lang="en-US" smtClean="0"/>
              <a:pPr/>
              <a:t>3/3/2022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D581471-4FA0-4F9F-AF9C-C36DD61482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1894CA6-579E-4475-9B0B-80895854CFFE}" type="datetimeFigureOut">
              <a:rPr lang="en-US" smtClean="0"/>
              <a:pPr/>
              <a:t>3/3/2022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D581471-4FA0-4F9F-AF9C-C36DD61482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1894CA6-579E-4475-9B0B-80895854CFFE}" type="datetimeFigureOut">
              <a:rPr lang="en-US" smtClean="0"/>
              <a:pPr/>
              <a:t>3/3/2022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D581471-4FA0-4F9F-AF9C-C36DD61482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1894CA6-579E-4475-9B0B-80895854CFFE}" type="datetimeFigureOut">
              <a:rPr lang="en-US" smtClean="0"/>
              <a:pPr/>
              <a:t>3/3/2022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D581471-4FA0-4F9F-AF9C-C36DD6148237}"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894CA6-579E-4475-9B0B-80895854CFFE}" type="datetimeFigureOut">
              <a:rPr lang="en-US" smtClean="0"/>
              <a:pPr/>
              <a:t>3/3/2022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D581471-4FA0-4F9F-AF9C-C36DD61482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1894CA6-579E-4475-9B0B-80895854CFFE}" type="datetimeFigureOut">
              <a:rPr lang="en-US" smtClean="0"/>
              <a:pPr/>
              <a:t>3/3/2022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D581471-4FA0-4F9F-AF9C-C36DD6148237}"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1894CA6-579E-4475-9B0B-80895854CFFE}" type="datetimeFigureOut">
              <a:rPr lang="en-US" smtClean="0"/>
              <a:pPr/>
              <a:t>3/3/2022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D581471-4FA0-4F9F-AF9C-C36DD6148237}"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1143000" y="430094"/>
            <a:ext cx="7459663" cy="1477328"/>
          </a:xfrm>
          <a:prstGeom prst="rect">
            <a:avLst/>
          </a:prstGeom>
          <a:noFill/>
          <a:ln w="9525">
            <a:noFill/>
            <a:miter lim="800000"/>
            <a:headEnd/>
            <a:tailEnd/>
          </a:ln>
        </p:spPr>
        <p:txBody>
          <a:bodyPr wrap="square" anchor="ctr">
            <a:spAutoFit/>
          </a:bodyPr>
          <a:lstStyle/>
          <a:p>
            <a:r>
              <a:rPr lang="en-US" sz="1400" b="1" dirty="0">
                <a:solidFill>
                  <a:schemeClr val="bg1"/>
                </a:solidFill>
                <a:latin typeface="Arial Narrow" pitchFamily="34" charset="0"/>
                <a:ea typeface="Times New Roman" pitchFamily="18" charset="0"/>
                <a:cs typeface="Arial" charset="0"/>
              </a:rPr>
              <a:t> </a:t>
            </a:r>
            <a:r>
              <a:rPr lang="en-US" sz="18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Times New Roman" pitchFamily="18" charset="0"/>
                <a:cs typeface="Arial" charset="0"/>
              </a:rPr>
              <a:t>Benha</a:t>
            </a:r>
            <a:r>
              <a:rPr lang="en-US"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Times New Roman" pitchFamily="18" charset="0"/>
                <a:cs typeface="Arial" charset="0"/>
              </a:rPr>
              <a:t> University </a:t>
            </a:r>
            <a:endParaRPr lang="en-US"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ea typeface="Times New Roman" pitchFamily="18" charset="0"/>
              <a:cs typeface="Arial" charset="0"/>
            </a:endParaRPr>
          </a:p>
          <a:p>
            <a:pPr eaLnBrk="0" hangingPunct="0"/>
            <a:r>
              <a:rPr lang="en-US"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Times New Roman" pitchFamily="18" charset="0"/>
                <a:cs typeface="Arial" charset="0"/>
              </a:rPr>
              <a:t> Faculty of Science</a:t>
            </a:r>
          </a:p>
          <a:p>
            <a:pPr eaLnBrk="0" hangingPunct="0"/>
            <a:r>
              <a:rPr lang="en-US"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Narrow" pitchFamily="34" charset="0"/>
                <a:ea typeface="Times New Roman" pitchFamily="18" charset="0"/>
                <a:cs typeface="Arial" charset="0"/>
              </a:rPr>
              <a:t>Department of Zoology</a:t>
            </a:r>
            <a:endParaRPr lang="en-US" sz="1800" b="1" dirty="0">
              <a:latin typeface="Arial Narrow" pitchFamily="34" charset="0"/>
              <a:ea typeface="Times New Roman" pitchFamily="18" charset="0"/>
              <a:cs typeface="Arial" charset="0"/>
            </a:endParaRPr>
          </a:p>
          <a:p>
            <a:pPr eaLnBrk="0" hangingPunct="0"/>
            <a:endParaRPr lang="en-US" b="1" dirty="0">
              <a:latin typeface="Arial Narrow" pitchFamily="34" charset="0"/>
              <a:ea typeface="Times New Roman" pitchFamily="18" charset="0"/>
              <a:cs typeface="Arial" charset="0"/>
            </a:endParaRPr>
          </a:p>
          <a:p>
            <a:pPr eaLnBrk="0" hangingPunct="0"/>
            <a:endParaRPr lang="en-US" dirty="0">
              <a:latin typeface="Arial" charset="0"/>
              <a:cs typeface="Arial" charset="0"/>
            </a:endParaRPr>
          </a:p>
        </p:txBody>
      </p:sp>
      <p:pic>
        <p:nvPicPr>
          <p:cNvPr id="3075" name="Picture 15" descr="جامعة بنها"/>
          <p:cNvPicPr>
            <a:picLocks noChangeAspect="1" noChangeArrowheads="1"/>
          </p:cNvPicPr>
          <p:nvPr/>
        </p:nvPicPr>
        <p:blipFill>
          <a:blip r:embed="rId2" cstate="print"/>
          <a:srcRect/>
          <a:stretch>
            <a:fillRect/>
          </a:stretch>
        </p:blipFill>
        <p:spPr bwMode="auto">
          <a:xfrm>
            <a:off x="7064375" y="457200"/>
            <a:ext cx="1481138" cy="914400"/>
          </a:xfrm>
          <a:prstGeom prst="rect">
            <a:avLst/>
          </a:prstGeom>
          <a:noFill/>
          <a:ln w="9525">
            <a:noFill/>
            <a:miter lim="800000"/>
            <a:headEnd/>
            <a:tailEnd/>
          </a:ln>
        </p:spPr>
      </p:pic>
      <p:sp>
        <p:nvSpPr>
          <p:cNvPr id="11" name="TextBox 10"/>
          <p:cNvSpPr txBox="1"/>
          <p:nvPr/>
        </p:nvSpPr>
        <p:spPr>
          <a:xfrm>
            <a:off x="2667000" y="4038600"/>
            <a:ext cx="4495800" cy="144655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wrap="square" rtlCol="1">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ar-EG" sz="3200" b="1" dirty="0" smtClean="0">
                <a:ln w="1905"/>
                <a:solidFill>
                  <a:schemeClr val="bg1"/>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إعــداد</a:t>
            </a:r>
            <a:endParaRPr lang="en-US" sz="3200" b="1" dirty="0" smtClean="0">
              <a:ln w="1905"/>
              <a:solidFill>
                <a:schemeClr val="bg1"/>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a:p>
            <a:pPr algn="ctr">
              <a:defRPr/>
            </a:pPr>
            <a:r>
              <a:rPr lang="ar-EG" sz="3200" b="1" dirty="0" smtClean="0">
                <a:ln w="1905"/>
                <a:solidFill>
                  <a:schemeClr val="bg1"/>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 د. دعاء صبرى إبراهيم</a:t>
            </a:r>
            <a:endParaRPr lang="en-US" sz="3200" b="1" dirty="0" smtClean="0">
              <a:ln w="1905"/>
              <a:solidFill>
                <a:schemeClr val="bg1"/>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a:p>
            <a:pPr algn="ctr">
              <a:defRPr/>
            </a:pPr>
            <a:r>
              <a:rPr lang="ar-EG" sz="2400" b="1" dirty="0" smtClean="0">
                <a:ln w="1905"/>
                <a:solidFill>
                  <a:schemeClr val="bg1"/>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rPr>
              <a:t>أستاذ مساعد بقسم علم الحيوان </a:t>
            </a:r>
            <a:endParaRPr lang="ar-EG" sz="2400" b="1" dirty="0">
              <a:ln w="1905"/>
              <a:solidFill>
                <a:schemeClr val="bg1"/>
              </a:solidFill>
              <a:effectLst>
                <a:innerShdw blurRad="69850" dist="43180" dir="5400000">
                  <a:srgbClr val="000000">
                    <a:alpha val="65000"/>
                  </a:srgbClr>
                </a:innerShdw>
              </a:effectLst>
              <a:latin typeface="Arial Unicode MS" pitchFamily="34" charset="-128"/>
              <a:ea typeface="Arial Unicode MS" pitchFamily="34" charset="-128"/>
              <a:cs typeface="Arial Unicode MS" pitchFamily="34" charset="-128"/>
            </a:endParaRPr>
          </a:p>
        </p:txBody>
      </p:sp>
      <p:sp>
        <p:nvSpPr>
          <p:cNvPr id="13" name="Rectangle 12"/>
          <p:cNvSpPr/>
          <p:nvPr/>
        </p:nvSpPr>
        <p:spPr>
          <a:xfrm>
            <a:off x="2057400" y="2590800"/>
            <a:ext cx="5740418" cy="923330"/>
          </a:xfrm>
          <a:prstGeom prst="rect">
            <a:avLst/>
          </a:prstGeom>
          <a:ln>
            <a:noFill/>
          </a:ln>
          <a:effectLst>
            <a:glow rad="139700">
              <a:schemeClr val="accent6">
                <a:satMod val="175000"/>
                <a:alpha val="40000"/>
              </a:schemeClr>
            </a:glow>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1">
            <a:schemeClr val="accent6"/>
          </a:lnRef>
          <a:fillRef idx="3">
            <a:schemeClr val="accent6"/>
          </a:fillRef>
          <a:effectRef idx="2">
            <a:schemeClr val="accent6"/>
          </a:effectRef>
          <a:fontRef idx="minor">
            <a:schemeClr val="lt1"/>
          </a:fontRef>
        </p:style>
        <p:txBody>
          <a:bodyPr wrap="none">
            <a:spAutoFit/>
          </a:bodyPr>
          <a:lstStyle/>
          <a:p>
            <a:r>
              <a:rPr lang="en-US" sz="5400" b="1" dirty="0" smtClean="0"/>
              <a:t>Digestive System</a:t>
            </a:r>
            <a:endParaRPr lang="en-US" sz="5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143000" y="304800"/>
            <a:ext cx="7498080" cy="792480"/>
          </a:xfrm>
        </p:spPr>
        <p:style>
          <a:lnRef idx="3">
            <a:schemeClr val="lt1"/>
          </a:lnRef>
          <a:fillRef idx="1">
            <a:schemeClr val="accent6"/>
          </a:fillRef>
          <a:effectRef idx="1">
            <a:schemeClr val="accent6"/>
          </a:effectRef>
          <a:fontRef idx="minor">
            <a:schemeClr val="lt1"/>
          </a:fontRef>
        </p:style>
        <p:txBody>
          <a:bodyPr>
            <a:normAutofit fontScale="90000"/>
          </a:bodyPr>
          <a:lstStyle/>
          <a:p>
            <a:pPr algn="ctr"/>
            <a:r>
              <a:rPr lang="en-US" sz="4400" dirty="0" smtClean="0"/>
              <a:t/>
            </a:r>
            <a:br>
              <a:rPr lang="en-US" sz="4400" dirty="0" smtClean="0"/>
            </a:br>
            <a:r>
              <a:rPr lang="en-US" sz="4800" b="1" dirty="0" smtClean="0"/>
              <a:t> </a:t>
            </a:r>
            <a:r>
              <a:rPr lang="en-US" sz="4000" b="1" dirty="0" smtClean="0"/>
              <a:t>ABSORPTION</a:t>
            </a:r>
            <a:r>
              <a:rPr lang="en-US" sz="4400" dirty="0" smtClean="0"/>
              <a:t/>
            </a:r>
            <a:br>
              <a:rPr lang="en-US" sz="4400" dirty="0" smtClean="0"/>
            </a:br>
            <a:endParaRPr lang="en-US" dirty="0"/>
          </a:p>
        </p:txBody>
      </p:sp>
      <p:sp>
        <p:nvSpPr>
          <p:cNvPr id="10" name="Content Placeholder 9"/>
          <p:cNvSpPr>
            <a:spLocks noGrp="1"/>
          </p:cNvSpPr>
          <p:nvPr>
            <p:ph sz="half" idx="1"/>
          </p:nvPr>
        </p:nvSpPr>
        <p:spPr>
          <a:xfrm>
            <a:off x="1066800" y="1371600"/>
            <a:ext cx="4800600" cy="53340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a:noAutofit/>
          </a:bodyPr>
          <a:lstStyle/>
          <a:p>
            <a:pPr>
              <a:buNone/>
            </a:pPr>
            <a:r>
              <a:rPr lang="en-US" sz="2400" b="1" dirty="0" smtClean="0"/>
              <a:t>The end product of digestion are absorbed into the </a:t>
            </a:r>
            <a:r>
              <a:rPr lang="en-US" sz="2400" b="1" dirty="0" smtClean="0">
                <a:solidFill>
                  <a:srgbClr val="FFFF00"/>
                </a:solidFill>
              </a:rPr>
              <a:t>blood vessels and </a:t>
            </a:r>
            <a:r>
              <a:rPr lang="en-US" sz="2400" b="1" dirty="0" err="1" smtClean="0">
                <a:solidFill>
                  <a:srgbClr val="FFFF00"/>
                </a:solidFill>
              </a:rPr>
              <a:t>lymphatics</a:t>
            </a:r>
            <a:r>
              <a:rPr lang="en-US" sz="2400" b="1" dirty="0" smtClean="0"/>
              <a:t>. The </a:t>
            </a:r>
            <a:r>
              <a:rPr lang="en-US" sz="2400" b="1" dirty="0" smtClean="0">
                <a:solidFill>
                  <a:srgbClr val="FFFF00"/>
                </a:solidFill>
              </a:rPr>
              <a:t>small intestine </a:t>
            </a:r>
            <a:r>
              <a:rPr lang="en-US" sz="2400" b="1" dirty="0" smtClean="0"/>
              <a:t>is main site for absorption. </a:t>
            </a:r>
          </a:p>
          <a:p>
            <a:pPr>
              <a:buNone/>
            </a:pPr>
            <a:r>
              <a:rPr lang="en-US" sz="2400" b="1" dirty="0" smtClean="0"/>
              <a:t>	The absorptive surfaces in the small intestine are known as the </a:t>
            </a:r>
            <a:r>
              <a:rPr lang="en-US" sz="2400" b="1" dirty="0" err="1" smtClean="0">
                <a:solidFill>
                  <a:srgbClr val="FFFF00"/>
                </a:solidFill>
              </a:rPr>
              <a:t>villi</a:t>
            </a:r>
            <a:r>
              <a:rPr lang="en-US" sz="2400" b="1" dirty="0" smtClean="0"/>
              <a:t>. Each villous is externally covered with the lining epithelium within which there is a network of blood capillaries and branches of lymphatic system (lacteals). </a:t>
            </a:r>
          </a:p>
          <a:p>
            <a:pPr>
              <a:buNone/>
            </a:pPr>
            <a:endParaRPr lang="en-US" sz="2400" b="1" dirty="0">
              <a:latin typeface="Times New Roman" pitchFamily="18" charset="0"/>
              <a:cs typeface="Times New Roman" pitchFamily="18" charset="0"/>
            </a:endParaRPr>
          </a:p>
        </p:txBody>
      </p:sp>
      <p:pic>
        <p:nvPicPr>
          <p:cNvPr id="4" name="Picture 3" descr="portion of a villus diagram - Google Search | Easy doodle art, Teaching  practices, Simple doodles"/>
          <p:cNvPicPr/>
          <p:nvPr/>
        </p:nvPicPr>
        <p:blipFill>
          <a:blip r:embed="rId2" cstate="print"/>
          <a:srcRect/>
          <a:stretch>
            <a:fillRect/>
          </a:stretch>
        </p:blipFill>
        <p:spPr bwMode="auto">
          <a:xfrm>
            <a:off x="6052651" y="1828800"/>
            <a:ext cx="3091349"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half" idx="1"/>
          </p:nvPr>
        </p:nvSpPr>
        <p:spPr>
          <a:xfrm>
            <a:off x="1066800" y="228600"/>
            <a:ext cx="7696200" cy="64770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a:noAutofit/>
          </a:bodyPr>
          <a:lstStyle/>
          <a:p>
            <a:pPr>
              <a:buFont typeface="Wingdings" pitchFamily="2" charset="2"/>
              <a:buChar char="Ø"/>
            </a:pPr>
            <a:r>
              <a:rPr lang="en-US" sz="2400" b="1" dirty="0" smtClean="0"/>
              <a:t>  </a:t>
            </a:r>
            <a:r>
              <a:rPr lang="en-US" sz="2400" b="1" dirty="0" err="1" smtClean="0">
                <a:solidFill>
                  <a:srgbClr val="FFFF00"/>
                </a:solidFill>
              </a:rPr>
              <a:t>Monosaccharides</a:t>
            </a:r>
            <a:r>
              <a:rPr lang="en-US" sz="2400" b="1" dirty="0" smtClean="0">
                <a:solidFill>
                  <a:srgbClr val="FFFF00"/>
                </a:solidFill>
              </a:rPr>
              <a:t>, amino acids sodium chloride and water</a:t>
            </a:r>
            <a:r>
              <a:rPr lang="en-US" sz="2400" b="1" dirty="0" smtClean="0"/>
              <a:t> are directly absorbed by the </a:t>
            </a:r>
            <a:r>
              <a:rPr lang="en-US" sz="2400" b="1" dirty="0" smtClean="0">
                <a:solidFill>
                  <a:srgbClr val="FFFF00"/>
                </a:solidFill>
              </a:rPr>
              <a:t>blood vessels </a:t>
            </a:r>
            <a:r>
              <a:rPr lang="en-US" sz="2400" b="1" dirty="0" smtClean="0"/>
              <a:t>of the </a:t>
            </a:r>
            <a:r>
              <a:rPr lang="en-US" sz="2400" b="1" dirty="0" err="1" smtClean="0"/>
              <a:t>villi</a:t>
            </a:r>
            <a:r>
              <a:rPr lang="en-US" sz="2400" b="1" dirty="0" smtClean="0"/>
              <a:t> from where they are carried into the circulation by means of </a:t>
            </a:r>
            <a:r>
              <a:rPr lang="en-US" sz="2400" b="1" dirty="0" smtClean="0">
                <a:solidFill>
                  <a:srgbClr val="FFFF00"/>
                </a:solidFill>
              </a:rPr>
              <a:t>portal vein</a:t>
            </a:r>
            <a:r>
              <a:rPr lang="en-US" sz="2400" b="1" dirty="0" smtClean="0"/>
              <a:t>. </a:t>
            </a:r>
          </a:p>
          <a:p>
            <a:pPr>
              <a:buFont typeface="Wingdings" pitchFamily="2" charset="2"/>
              <a:buChar char="Ø"/>
            </a:pPr>
            <a:r>
              <a:rPr lang="en-US" sz="2400" b="1" dirty="0" smtClean="0">
                <a:solidFill>
                  <a:srgbClr val="FFFF00"/>
                </a:solidFill>
              </a:rPr>
              <a:t>Fats</a:t>
            </a:r>
            <a:r>
              <a:rPr lang="en-US" sz="2400" b="1" dirty="0" smtClean="0"/>
              <a:t> are absorbed in the form of </a:t>
            </a:r>
            <a:r>
              <a:rPr lang="en-US" sz="2400" b="1" dirty="0" smtClean="0">
                <a:solidFill>
                  <a:srgbClr val="FFFF00"/>
                </a:solidFill>
              </a:rPr>
              <a:t>glycerol and fatty acids</a:t>
            </a:r>
            <a:r>
              <a:rPr lang="en-US" sz="2400" b="1" dirty="0" smtClean="0"/>
              <a:t>, which are taken up by </a:t>
            </a:r>
            <a:r>
              <a:rPr lang="en-US" sz="2400" b="1" dirty="0" smtClean="0">
                <a:solidFill>
                  <a:srgbClr val="FFFF00"/>
                </a:solidFill>
              </a:rPr>
              <a:t>lacteals</a:t>
            </a:r>
            <a:r>
              <a:rPr lang="en-US" sz="2400" b="1" dirty="0" smtClean="0"/>
              <a:t>. These lacteals open into lymph vessels, which then open into the </a:t>
            </a:r>
            <a:r>
              <a:rPr lang="en-US" sz="2400" b="1" dirty="0" err="1" smtClean="0">
                <a:solidFill>
                  <a:srgbClr val="FFFF00"/>
                </a:solidFill>
              </a:rPr>
              <a:t>subclavian</a:t>
            </a:r>
            <a:r>
              <a:rPr lang="en-US" sz="2400" b="1" dirty="0" smtClean="0">
                <a:solidFill>
                  <a:srgbClr val="FFFF00"/>
                </a:solidFill>
              </a:rPr>
              <a:t> vein </a:t>
            </a:r>
            <a:r>
              <a:rPr lang="en-US" sz="2400" b="1" dirty="0" smtClean="0"/>
              <a:t>by means of the </a:t>
            </a:r>
            <a:r>
              <a:rPr lang="en-US" sz="2400" b="1" dirty="0" smtClean="0">
                <a:solidFill>
                  <a:srgbClr val="FFFF00"/>
                </a:solidFill>
              </a:rPr>
              <a:t>thoracic duct. </a:t>
            </a:r>
          </a:p>
          <a:p>
            <a:pPr>
              <a:buFont typeface="Wingdings" pitchFamily="2" charset="2"/>
              <a:buChar char="Ø"/>
            </a:pPr>
            <a:r>
              <a:rPr lang="en-US" sz="2400" b="1" dirty="0" smtClean="0"/>
              <a:t>The excess amount of water is absorbed in the large intestine and </a:t>
            </a:r>
            <a:r>
              <a:rPr lang="en-US" sz="2400" b="1" dirty="0" err="1" smtClean="0"/>
              <a:t>faeces</a:t>
            </a:r>
            <a:r>
              <a:rPr lang="en-US" sz="2400" b="1" dirty="0" smtClean="0"/>
              <a:t> becomes hard or semi-solid.</a:t>
            </a:r>
            <a:endParaRPr lang="en-US" sz="2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143000" y="304800"/>
            <a:ext cx="7498080" cy="792480"/>
          </a:xfrm>
        </p:spPr>
        <p:style>
          <a:lnRef idx="3">
            <a:schemeClr val="lt1"/>
          </a:lnRef>
          <a:fillRef idx="1">
            <a:schemeClr val="accent6"/>
          </a:fillRef>
          <a:effectRef idx="1">
            <a:schemeClr val="accent6"/>
          </a:effectRef>
          <a:fontRef idx="minor">
            <a:schemeClr val="lt1"/>
          </a:fontRef>
        </p:style>
        <p:txBody>
          <a:bodyPr>
            <a:normAutofit fontScale="90000"/>
          </a:bodyPr>
          <a:lstStyle/>
          <a:p>
            <a:pPr algn="ctr"/>
            <a:r>
              <a:rPr lang="en-US" sz="4400" dirty="0" smtClean="0"/>
              <a:t/>
            </a:r>
            <a:br>
              <a:rPr lang="en-US" sz="4400" dirty="0" smtClean="0"/>
            </a:br>
            <a:r>
              <a:rPr lang="en-US" sz="4900" b="1" dirty="0" smtClean="0"/>
              <a:t> </a:t>
            </a:r>
            <a:r>
              <a:rPr lang="en-US" sz="4000" b="1" dirty="0" smtClean="0"/>
              <a:t>METABOLISM</a:t>
            </a:r>
            <a:r>
              <a:rPr lang="en-US" sz="3600" dirty="0" smtClean="0"/>
              <a:t/>
            </a:r>
            <a:br>
              <a:rPr lang="en-US" sz="3600" dirty="0" smtClean="0"/>
            </a:br>
            <a:endParaRPr lang="en-US" dirty="0"/>
          </a:p>
        </p:txBody>
      </p:sp>
      <p:sp>
        <p:nvSpPr>
          <p:cNvPr id="10" name="Content Placeholder 9"/>
          <p:cNvSpPr>
            <a:spLocks noGrp="1"/>
          </p:cNvSpPr>
          <p:nvPr>
            <p:ph sz="half" idx="1"/>
          </p:nvPr>
        </p:nvSpPr>
        <p:spPr>
          <a:xfrm>
            <a:off x="1066800" y="1371600"/>
            <a:ext cx="7772400" cy="49530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a:noAutofit/>
          </a:bodyPr>
          <a:lstStyle/>
          <a:p>
            <a:pPr>
              <a:buNone/>
            </a:pPr>
            <a:r>
              <a:rPr lang="en-US" b="1" dirty="0" smtClean="0">
                <a:solidFill>
                  <a:srgbClr val="FFFF00"/>
                </a:solidFill>
              </a:rPr>
              <a:t>Metabolism</a:t>
            </a:r>
            <a:r>
              <a:rPr lang="en-US" b="1" dirty="0" smtClean="0"/>
              <a:t> is the biochemical and physiological changes that occur to the absorbed food in the tissues of the living organism. It can be divided into: </a:t>
            </a:r>
          </a:p>
          <a:p>
            <a:pPr>
              <a:buNone/>
            </a:pPr>
            <a:r>
              <a:rPr lang="en-US" b="1" dirty="0" smtClean="0">
                <a:solidFill>
                  <a:srgbClr val="FFFF00"/>
                </a:solidFill>
              </a:rPr>
              <a:t>1-Catabolic process</a:t>
            </a:r>
            <a:r>
              <a:rPr lang="en-US" b="1" dirty="0" smtClean="0"/>
              <a:t>: in which energy is released with the breakdown of complex substances into simple ones. </a:t>
            </a:r>
          </a:p>
          <a:p>
            <a:pPr>
              <a:buNone/>
            </a:pPr>
            <a:r>
              <a:rPr lang="en-US" b="1" dirty="0" smtClean="0">
                <a:solidFill>
                  <a:srgbClr val="FFFF00"/>
                </a:solidFill>
              </a:rPr>
              <a:t>2- Anabolic process</a:t>
            </a:r>
            <a:r>
              <a:rPr lang="en-US" b="1" dirty="0" smtClean="0"/>
              <a:t>: in which the energy is utilized, resulting in the formation of complex substances from simple ones. </a:t>
            </a: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143000" y="228600"/>
            <a:ext cx="7498080" cy="792480"/>
          </a:xfrm>
        </p:spPr>
        <p:style>
          <a:lnRef idx="3">
            <a:schemeClr val="lt1"/>
          </a:lnRef>
          <a:fillRef idx="1">
            <a:schemeClr val="accent6"/>
          </a:fillRef>
          <a:effectRef idx="1">
            <a:schemeClr val="accent6"/>
          </a:effectRef>
          <a:fontRef idx="minor">
            <a:schemeClr val="lt1"/>
          </a:fontRef>
        </p:style>
        <p:txBody>
          <a:bodyPr>
            <a:normAutofit fontScale="90000"/>
          </a:bodyPr>
          <a:lstStyle/>
          <a:p>
            <a:pPr algn="ctr"/>
            <a:r>
              <a:rPr lang="en-US" sz="4900" b="1" dirty="0" smtClean="0"/>
              <a:t> </a:t>
            </a:r>
            <a:r>
              <a:rPr lang="en-US" sz="3600" b="1" dirty="0" smtClean="0"/>
              <a:t>Metabolism of Carbohydrates</a:t>
            </a:r>
            <a:endParaRPr lang="en-US" dirty="0"/>
          </a:p>
        </p:txBody>
      </p:sp>
      <p:sp>
        <p:nvSpPr>
          <p:cNvPr id="10" name="Content Placeholder 9"/>
          <p:cNvSpPr>
            <a:spLocks noGrp="1"/>
          </p:cNvSpPr>
          <p:nvPr>
            <p:ph sz="half" idx="1"/>
          </p:nvPr>
        </p:nvSpPr>
        <p:spPr>
          <a:xfrm>
            <a:off x="1066800" y="1295400"/>
            <a:ext cx="7772400" cy="52578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a:noAutofit/>
          </a:bodyPr>
          <a:lstStyle/>
          <a:p>
            <a:pPr>
              <a:buNone/>
            </a:pPr>
            <a:r>
              <a:rPr lang="en-US" dirty="0" smtClean="0"/>
              <a:t>   Carbohydrates </a:t>
            </a:r>
            <a:r>
              <a:rPr lang="en-US" dirty="0" smtClean="0"/>
              <a:t>are absorbed </a:t>
            </a:r>
            <a:r>
              <a:rPr lang="en-US" dirty="0" smtClean="0"/>
              <a:t>in </a:t>
            </a:r>
            <a:r>
              <a:rPr lang="en-US" dirty="0" smtClean="0"/>
              <a:t>the form of </a:t>
            </a:r>
            <a:r>
              <a:rPr lang="en-US" dirty="0" err="1" smtClean="0">
                <a:solidFill>
                  <a:srgbClr val="FFFF00"/>
                </a:solidFill>
              </a:rPr>
              <a:t>monosaccharides</a:t>
            </a:r>
            <a:r>
              <a:rPr lang="en-US" dirty="0" smtClean="0"/>
              <a:t>.</a:t>
            </a:r>
          </a:p>
          <a:p>
            <a:pPr>
              <a:buFont typeface="Wingdings" pitchFamily="2" charset="2"/>
              <a:buChar char="Ø"/>
            </a:pPr>
            <a:r>
              <a:rPr lang="en-US" dirty="0" smtClean="0">
                <a:solidFill>
                  <a:srgbClr val="FFFF00"/>
                </a:solidFill>
              </a:rPr>
              <a:t>Excess </a:t>
            </a:r>
            <a:r>
              <a:rPr lang="en-US" dirty="0" smtClean="0">
                <a:solidFill>
                  <a:srgbClr val="FFFF00"/>
                </a:solidFill>
              </a:rPr>
              <a:t>glucose </a:t>
            </a:r>
            <a:r>
              <a:rPr lang="en-US" dirty="0" smtClean="0"/>
              <a:t>is carried to the liver and stored in the form of </a:t>
            </a:r>
            <a:r>
              <a:rPr lang="en-US" dirty="0" smtClean="0">
                <a:solidFill>
                  <a:srgbClr val="FFFF00"/>
                </a:solidFill>
              </a:rPr>
              <a:t>glycogen</a:t>
            </a:r>
            <a:r>
              <a:rPr lang="en-US" dirty="0" smtClean="0"/>
              <a:t> </a:t>
            </a:r>
            <a:r>
              <a:rPr lang="en-US" dirty="0" smtClean="0">
                <a:solidFill>
                  <a:srgbClr val="FFFF00"/>
                </a:solidFill>
              </a:rPr>
              <a:t>(</a:t>
            </a:r>
            <a:r>
              <a:rPr lang="en-US" dirty="0" err="1" smtClean="0">
                <a:solidFill>
                  <a:srgbClr val="FFFF00"/>
                </a:solidFill>
              </a:rPr>
              <a:t>glycoge</a:t>
            </a:r>
            <a:r>
              <a:rPr lang="en-US" dirty="0" err="1" smtClean="0">
                <a:solidFill>
                  <a:srgbClr val="FF0000"/>
                </a:solidFill>
              </a:rPr>
              <a:t>nesis</a:t>
            </a:r>
            <a:r>
              <a:rPr lang="en-US" dirty="0" smtClean="0">
                <a:solidFill>
                  <a:srgbClr val="FFFF00"/>
                </a:solidFill>
              </a:rPr>
              <a:t>). </a:t>
            </a:r>
          </a:p>
          <a:p>
            <a:pPr>
              <a:buFont typeface="Wingdings" pitchFamily="2" charset="2"/>
              <a:buChar char="Ø"/>
            </a:pPr>
            <a:r>
              <a:rPr lang="en-US" dirty="0" smtClean="0"/>
              <a:t>When </a:t>
            </a:r>
            <a:r>
              <a:rPr lang="en-US" dirty="0" smtClean="0"/>
              <a:t>blood glucose level decreases, glycogen is broken down into glucose by </a:t>
            </a:r>
            <a:r>
              <a:rPr lang="en-US" dirty="0" err="1" smtClean="0">
                <a:solidFill>
                  <a:srgbClr val="FFFF00"/>
                </a:solidFill>
              </a:rPr>
              <a:t>glycoge</a:t>
            </a:r>
            <a:r>
              <a:rPr lang="en-US" dirty="0" err="1" smtClean="0">
                <a:solidFill>
                  <a:srgbClr val="FF0000"/>
                </a:solidFill>
              </a:rPr>
              <a:t>nolysis</a:t>
            </a:r>
            <a:r>
              <a:rPr lang="en-US" dirty="0" smtClean="0">
                <a:solidFill>
                  <a:srgbClr val="FFFF00"/>
                </a:solidFill>
              </a:rPr>
              <a:t>.</a:t>
            </a:r>
            <a:r>
              <a:rPr lang="en-US" dirty="0" smtClean="0"/>
              <a:t> </a:t>
            </a:r>
            <a:r>
              <a:rPr lang="en-US" dirty="0" smtClean="0"/>
              <a:t> </a:t>
            </a:r>
          </a:p>
          <a:p>
            <a:pPr>
              <a:buFont typeface="Wingdings" pitchFamily="2" charset="2"/>
              <a:buChar char="Ø"/>
            </a:pPr>
            <a:r>
              <a:rPr lang="en-US" dirty="0" smtClean="0"/>
              <a:t>Glucose </a:t>
            </a:r>
            <a:r>
              <a:rPr lang="en-US" dirty="0" smtClean="0"/>
              <a:t>is broken down into different products in the presence of oxygen as well as in the absence of </a:t>
            </a:r>
            <a:r>
              <a:rPr lang="en-US" dirty="0" smtClean="0"/>
              <a:t>it to </a:t>
            </a:r>
            <a:r>
              <a:rPr lang="en-US" dirty="0" smtClean="0"/>
              <a:t>produce </a:t>
            </a:r>
            <a:r>
              <a:rPr lang="en-US" dirty="0" smtClean="0"/>
              <a:t>energy</a:t>
            </a:r>
            <a:r>
              <a:rPr lang="en-US" dirty="0" smtClean="0">
                <a:solidFill>
                  <a:srgbClr val="FFFF00"/>
                </a:solidFill>
              </a:rPr>
              <a:t> (</a:t>
            </a:r>
            <a:r>
              <a:rPr lang="en-US" dirty="0" err="1" smtClean="0">
                <a:solidFill>
                  <a:srgbClr val="FFFF00"/>
                </a:solidFill>
              </a:rPr>
              <a:t>glycolysis</a:t>
            </a:r>
            <a:r>
              <a:rPr lang="en-US" dirty="0" smtClean="0">
                <a:solidFill>
                  <a:srgbClr val="FFFF00"/>
                </a:solidFill>
              </a:rPr>
              <a:t>)</a:t>
            </a:r>
            <a:r>
              <a:rPr lang="en-US" dirty="0" smtClean="0"/>
              <a:t>.</a:t>
            </a:r>
            <a:endParaRPr lang="en-US" dirty="0" smtClean="0"/>
          </a:p>
          <a:p>
            <a:pPr>
              <a:buNone/>
            </a:pPr>
            <a:r>
              <a:rPr lang="en-US" dirty="0" smtClean="0">
                <a:solidFill>
                  <a:srgbClr val="FFFF00"/>
                </a:solidFill>
              </a:rPr>
              <a:t>Aerobically</a:t>
            </a:r>
            <a:r>
              <a:rPr lang="en-US" dirty="0" smtClean="0"/>
              <a:t> (glucose produced 36 ATP).</a:t>
            </a:r>
            <a:endParaRPr lang="en-US" dirty="0" smtClean="0"/>
          </a:p>
          <a:p>
            <a:pPr>
              <a:buNone/>
            </a:pPr>
            <a:r>
              <a:rPr lang="en-US" dirty="0" err="1" smtClean="0">
                <a:solidFill>
                  <a:srgbClr val="FFFF00"/>
                </a:solidFill>
              </a:rPr>
              <a:t>Anaerobically</a:t>
            </a:r>
            <a:r>
              <a:rPr lang="en-US" dirty="0" smtClean="0"/>
              <a:t> (</a:t>
            </a:r>
            <a:r>
              <a:rPr lang="en-US" dirty="0" smtClean="0"/>
              <a:t>glucose produced </a:t>
            </a:r>
            <a:r>
              <a:rPr lang="en-US" dirty="0" smtClean="0"/>
              <a:t>2 ATP).</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143000" y="152400"/>
            <a:ext cx="7498080" cy="792480"/>
          </a:xfrm>
        </p:spPr>
        <p:style>
          <a:lnRef idx="3">
            <a:schemeClr val="lt1"/>
          </a:lnRef>
          <a:fillRef idx="1">
            <a:schemeClr val="accent6"/>
          </a:fillRef>
          <a:effectRef idx="1">
            <a:schemeClr val="accent6"/>
          </a:effectRef>
          <a:fontRef idx="minor">
            <a:schemeClr val="lt1"/>
          </a:fontRef>
        </p:style>
        <p:txBody>
          <a:bodyPr>
            <a:normAutofit fontScale="90000"/>
          </a:bodyPr>
          <a:lstStyle/>
          <a:p>
            <a:pPr algn="ctr"/>
            <a:r>
              <a:rPr lang="en-US" sz="4900" b="1" dirty="0" smtClean="0"/>
              <a:t> </a:t>
            </a:r>
            <a:r>
              <a:rPr lang="en-US" sz="4000" b="1" dirty="0" smtClean="0"/>
              <a:t>Metabolism of </a:t>
            </a:r>
            <a:r>
              <a:rPr lang="en-US" sz="4000" b="1" dirty="0" smtClean="0"/>
              <a:t>Proteins</a:t>
            </a:r>
            <a:endParaRPr lang="en-US" sz="4900" dirty="0"/>
          </a:p>
        </p:txBody>
      </p:sp>
      <p:sp>
        <p:nvSpPr>
          <p:cNvPr id="10" name="Content Placeholder 9"/>
          <p:cNvSpPr>
            <a:spLocks noGrp="1"/>
          </p:cNvSpPr>
          <p:nvPr>
            <p:ph sz="half" idx="1"/>
          </p:nvPr>
        </p:nvSpPr>
        <p:spPr>
          <a:xfrm>
            <a:off x="1066800" y="1143000"/>
            <a:ext cx="7772400" cy="55626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a:noAutofit/>
          </a:bodyPr>
          <a:lstStyle/>
          <a:p>
            <a:pPr>
              <a:buFont typeface="Wingdings" pitchFamily="2" charset="2"/>
              <a:buChar char="Ø"/>
            </a:pPr>
            <a:r>
              <a:rPr lang="en-US" dirty="0" smtClean="0"/>
              <a:t>Proteins </a:t>
            </a:r>
            <a:r>
              <a:rPr lang="en-US" dirty="0" smtClean="0"/>
              <a:t>are absorbed in the form of </a:t>
            </a:r>
            <a:r>
              <a:rPr lang="en-US" dirty="0" smtClean="0">
                <a:solidFill>
                  <a:srgbClr val="FFFF00"/>
                </a:solidFill>
              </a:rPr>
              <a:t>amino </a:t>
            </a:r>
            <a:r>
              <a:rPr lang="en-US" dirty="0" smtClean="0">
                <a:solidFill>
                  <a:srgbClr val="FFFF00"/>
                </a:solidFill>
              </a:rPr>
              <a:t>acids</a:t>
            </a:r>
            <a:r>
              <a:rPr lang="en-US" dirty="0" smtClean="0"/>
              <a:t>.</a:t>
            </a:r>
          </a:p>
          <a:p>
            <a:pPr>
              <a:buFont typeface="Wingdings" pitchFamily="2" charset="2"/>
              <a:buChar char="Ø"/>
            </a:pPr>
            <a:r>
              <a:rPr lang="en-US" dirty="0" smtClean="0"/>
              <a:t>They </a:t>
            </a:r>
            <a:r>
              <a:rPr lang="en-US" dirty="0" smtClean="0"/>
              <a:t>are used in </a:t>
            </a:r>
            <a:r>
              <a:rPr lang="en-US" dirty="0" smtClean="0">
                <a:solidFill>
                  <a:srgbClr val="FFFF00"/>
                </a:solidFill>
              </a:rPr>
              <a:t>building new tissues and replacing the worn out ones. </a:t>
            </a:r>
            <a:endParaRPr lang="en-US" dirty="0" smtClean="0">
              <a:solidFill>
                <a:srgbClr val="FFFF00"/>
              </a:solidFill>
            </a:endParaRPr>
          </a:p>
          <a:p>
            <a:pPr>
              <a:buFont typeface="Wingdings" pitchFamily="2" charset="2"/>
              <a:buChar char="Ø"/>
            </a:pPr>
            <a:r>
              <a:rPr lang="en-US" dirty="0" smtClean="0"/>
              <a:t>The </a:t>
            </a:r>
            <a:r>
              <a:rPr lang="en-US" dirty="0" smtClean="0"/>
              <a:t>excess amino acids are </a:t>
            </a:r>
            <a:r>
              <a:rPr lang="en-US" dirty="0" err="1" smtClean="0">
                <a:solidFill>
                  <a:srgbClr val="FFFF00"/>
                </a:solidFill>
              </a:rPr>
              <a:t>deaminated</a:t>
            </a:r>
            <a:r>
              <a:rPr lang="en-US" dirty="0" smtClean="0"/>
              <a:t> because the body can not store them. </a:t>
            </a:r>
            <a:r>
              <a:rPr lang="en-US" dirty="0" smtClean="0">
                <a:solidFill>
                  <a:srgbClr val="FFFF00"/>
                </a:solidFill>
              </a:rPr>
              <a:t>The amino group </a:t>
            </a:r>
            <a:r>
              <a:rPr lang="en-US" dirty="0" smtClean="0"/>
              <a:t>is converted to </a:t>
            </a:r>
            <a:r>
              <a:rPr lang="en-US" dirty="0" smtClean="0">
                <a:solidFill>
                  <a:srgbClr val="FFFF00"/>
                </a:solidFill>
              </a:rPr>
              <a:t>ammonia</a:t>
            </a:r>
            <a:r>
              <a:rPr lang="en-US" dirty="0" smtClean="0"/>
              <a:t> and </a:t>
            </a:r>
            <a:r>
              <a:rPr lang="en-US" dirty="0" smtClean="0">
                <a:solidFill>
                  <a:srgbClr val="FFFF00"/>
                </a:solidFill>
              </a:rPr>
              <a:t>the rest of the molecule </a:t>
            </a:r>
            <a:r>
              <a:rPr lang="en-US" dirty="0" smtClean="0"/>
              <a:t>can then </a:t>
            </a:r>
            <a:r>
              <a:rPr lang="en-US" dirty="0" smtClean="0">
                <a:solidFill>
                  <a:srgbClr val="FFFF00"/>
                </a:solidFill>
              </a:rPr>
              <a:t>enter the citric acid cycle </a:t>
            </a:r>
            <a:r>
              <a:rPr lang="en-US" dirty="0" smtClean="0">
                <a:solidFill>
                  <a:srgbClr val="FFFF00"/>
                </a:solidFill>
              </a:rPr>
              <a:t>(for energy)</a:t>
            </a:r>
            <a:r>
              <a:rPr lang="en-US" dirty="0" smtClean="0"/>
              <a:t> or </a:t>
            </a:r>
            <a:r>
              <a:rPr lang="en-US" dirty="0" smtClean="0">
                <a:solidFill>
                  <a:srgbClr val="FFFF00"/>
                </a:solidFill>
              </a:rPr>
              <a:t>can be converted to glycogen or fat and stored. </a:t>
            </a:r>
            <a:endParaRPr lang="en-US" dirty="0" smtClean="0">
              <a:solidFill>
                <a:srgbClr val="FFFF00"/>
              </a:solidFill>
            </a:endParaRPr>
          </a:p>
          <a:p>
            <a:pPr>
              <a:buFont typeface="Wingdings" pitchFamily="2" charset="2"/>
              <a:buChar char="Ø"/>
            </a:pPr>
            <a:r>
              <a:rPr lang="en-US" dirty="0" smtClean="0"/>
              <a:t>Ammonia </a:t>
            </a:r>
            <a:r>
              <a:rPr lang="en-US" dirty="0" smtClean="0"/>
              <a:t>is a </a:t>
            </a:r>
            <a:r>
              <a:rPr lang="en-US" dirty="0" smtClean="0">
                <a:solidFill>
                  <a:srgbClr val="FFFF00"/>
                </a:solidFill>
              </a:rPr>
              <a:t>toxic substance </a:t>
            </a:r>
            <a:r>
              <a:rPr lang="en-US" dirty="0" smtClean="0"/>
              <a:t>so </a:t>
            </a:r>
            <a:r>
              <a:rPr lang="en-US" dirty="0" smtClean="0"/>
              <a:t>it is converted into </a:t>
            </a:r>
            <a:r>
              <a:rPr lang="en-US" dirty="0" smtClean="0">
                <a:solidFill>
                  <a:srgbClr val="FFFF00"/>
                </a:solidFill>
              </a:rPr>
              <a:t>urea in the liver</a:t>
            </a:r>
            <a:r>
              <a:rPr lang="en-US" dirty="0" smtClean="0"/>
              <a:t>, transformed by blood and excreted by the kidney in the urine.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half" idx="1"/>
          </p:nvPr>
        </p:nvSpPr>
        <p:spPr>
          <a:xfrm>
            <a:off x="1143000" y="304800"/>
            <a:ext cx="7696200" cy="62484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a:noAutofit/>
          </a:bodyPr>
          <a:lstStyle/>
          <a:p>
            <a:pPr>
              <a:buFont typeface="Wingdings" pitchFamily="2" charset="2"/>
              <a:buChar char="Ø"/>
            </a:pPr>
            <a:r>
              <a:rPr lang="en-US" dirty="0" smtClean="0"/>
              <a:t>  </a:t>
            </a:r>
            <a:r>
              <a:rPr lang="en-US" b="1" dirty="0" smtClean="0"/>
              <a:t>The </a:t>
            </a:r>
            <a:r>
              <a:rPr lang="en-US" b="1" dirty="0" smtClean="0"/>
              <a:t>nucleoproteins are </a:t>
            </a:r>
            <a:r>
              <a:rPr lang="en-US" b="1" dirty="0" smtClean="0">
                <a:solidFill>
                  <a:srgbClr val="FFFF00"/>
                </a:solidFill>
              </a:rPr>
              <a:t>conjugated proteins </a:t>
            </a:r>
            <a:r>
              <a:rPr lang="en-US" b="1" dirty="0" smtClean="0"/>
              <a:t>composed of </a:t>
            </a:r>
            <a:r>
              <a:rPr lang="en-US" b="1" dirty="0" smtClean="0">
                <a:solidFill>
                  <a:srgbClr val="FFFF00"/>
                </a:solidFill>
              </a:rPr>
              <a:t>proteins and nucleic acids</a:t>
            </a:r>
            <a:r>
              <a:rPr lang="en-US" b="1" dirty="0" smtClean="0"/>
              <a:t>. </a:t>
            </a:r>
            <a:endParaRPr lang="en-US" b="1" dirty="0" smtClean="0"/>
          </a:p>
          <a:p>
            <a:pPr>
              <a:buFont typeface="Wingdings" pitchFamily="2" charset="2"/>
              <a:buChar char="Ø"/>
            </a:pPr>
            <a:r>
              <a:rPr lang="en-US" b="1" dirty="0" smtClean="0">
                <a:solidFill>
                  <a:srgbClr val="FFFF00"/>
                </a:solidFill>
              </a:rPr>
              <a:t>The </a:t>
            </a:r>
            <a:r>
              <a:rPr lang="en-US" b="1" dirty="0" smtClean="0">
                <a:solidFill>
                  <a:srgbClr val="FFFF00"/>
                </a:solidFill>
              </a:rPr>
              <a:t>proteins </a:t>
            </a:r>
            <a:r>
              <a:rPr lang="en-US" b="1" dirty="0" smtClean="0"/>
              <a:t>are hydrolyzed into amino acids in the intestine by the </a:t>
            </a:r>
            <a:r>
              <a:rPr lang="en-US" b="1" dirty="0" err="1" smtClean="0"/>
              <a:t>proteolytic</a:t>
            </a:r>
            <a:r>
              <a:rPr lang="en-US" b="1" dirty="0" smtClean="0"/>
              <a:t> enzymes and then metabolized into </a:t>
            </a:r>
            <a:r>
              <a:rPr lang="en-US" b="1" dirty="0" smtClean="0">
                <a:solidFill>
                  <a:srgbClr val="FFFF00"/>
                </a:solidFill>
              </a:rPr>
              <a:t>urea</a:t>
            </a:r>
            <a:r>
              <a:rPr lang="en-US" b="1" dirty="0" smtClean="0"/>
              <a:t> as other proteins. </a:t>
            </a:r>
            <a:endParaRPr lang="en-US" b="1" dirty="0" smtClean="0"/>
          </a:p>
          <a:p>
            <a:pPr>
              <a:buFont typeface="Wingdings" pitchFamily="2" charset="2"/>
              <a:buChar char="Ø"/>
            </a:pPr>
            <a:r>
              <a:rPr lang="en-US" b="1" dirty="0" smtClean="0">
                <a:solidFill>
                  <a:srgbClr val="FFFF00"/>
                </a:solidFill>
              </a:rPr>
              <a:t>The </a:t>
            </a:r>
            <a:r>
              <a:rPr lang="en-US" b="1" dirty="0" smtClean="0">
                <a:solidFill>
                  <a:srgbClr val="FFFF00"/>
                </a:solidFill>
              </a:rPr>
              <a:t>nucleic acids </a:t>
            </a:r>
            <a:r>
              <a:rPr lang="en-US" b="1" dirty="0" smtClean="0"/>
              <a:t>are converted into nucleotides in the intestine then metabolized into nucleosides , then into </a:t>
            </a:r>
            <a:r>
              <a:rPr lang="en-US" b="1" dirty="0" smtClean="0">
                <a:solidFill>
                  <a:srgbClr val="FFFF00"/>
                </a:solidFill>
              </a:rPr>
              <a:t>pentose sugar and </a:t>
            </a:r>
            <a:r>
              <a:rPr lang="en-US" b="1" dirty="0" err="1" smtClean="0">
                <a:solidFill>
                  <a:srgbClr val="FFFF00"/>
                </a:solidFill>
              </a:rPr>
              <a:t>purine</a:t>
            </a:r>
            <a:r>
              <a:rPr lang="en-US" b="1" dirty="0" smtClean="0">
                <a:solidFill>
                  <a:srgbClr val="FFFF00"/>
                </a:solidFill>
              </a:rPr>
              <a:t> base </a:t>
            </a:r>
            <a:r>
              <a:rPr lang="en-US" b="1" dirty="0" smtClean="0"/>
              <a:t>(in the presence of phosphoric acid). </a:t>
            </a:r>
            <a:r>
              <a:rPr lang="en-US" b="1" dirty="0" smtClean="0">
                <a:solidFill>
                  <a:srgbClr val="FFFF00"/>
                </a:solidFill>
              </a:rPr>
              <a:t>The </a:t>
            </a:r>
            <a:r>
              <a:rPr lang="en-US" b="1" dirty="0" err="1" smtClean="0">
                <a:solidFill>
                  <a:srgbClr val="FFFF00"/>
                </a:solidFill>
              </a:rPr>
              <a:t>purine</a:t>
            </a:r>
            <a:r>
              <a:rPr lang="en-US" b="1" dirty="0" smtClean="0">
                <a:solidFill>
                  <a:srgbClr val="FFFF00"/>
                </a:solidFill>
              </a:rPr>
              <a:t> </a:t>
            </a:r>
            <a:r>
              <a:rPr lang="en-US" b="1" dirty="0" smtClean="0"/>
              <a:t>is then converted into </a:t>
            </a:r>
            <a:r>
              <a:rPr lang="en-US" b="1" dirty="0" smtClean="0">
                <a:solidFill>
                  <a:srgbClr val="FFFF00"/>
                </a:solidFill>
              </a:rPr>
              <a:t>uric acid </a:t>
            </a:r>
            <a:r>
              <a:rPr lang="en-US" b="1" dirty="0" smtClean="0"/>
              <a:t>and excreted in urine.</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143000" y="152400"/>
            <a:ext cx="7498080" cy="792480"/>
          </a:xfrm>
        </p:spPr>
        <p:style>
          <a:lnRef idx="3">
            <a:schemeClr val="lt1"/>
          </a:lnRef>
          <a:fillRef idx="1">
            <a:schemeClr val="accent6"/>
          </a:fillRef>
          <a:effectRef idx="1">
            <a:schemeClr val="accent6"/>
          </a:effectRef>
          <a:fontRef idx="minor">
            <a:schemeClr val="lt1"/>
          </a:fontRef>
        </p:style>
        <p:txBody>
          <a:bodyPr>
            <a:normAutofit fontScale="90000"/>
          </a:bodyPr>
          <a:lstStyle/>
          <a:p>
            <a:pPr algn="ctr"/>
            <a:r>
              <a:rPr lang="en-US" sz="4800" b="1" dirty="0" smtClean="0"/>
              <a:t>Metabolism of Fats</a:t>
            </a:r>
            <a:endParaRPr lang="en-US" sz="4900" dirty="0"/>
          </a:p>
        </p:txBody>
      </p:sp>
      <p:sp>
        <p:nvSpPr>
          <p:cNvPr id="10" name="Content Placeholder 9"/>
          <p:cNvSpPr>
            <a:spLocks noGrp="1"/>
          </p:cNvSpPr>
          <p:nvPr>
            <p:ph sz="half" idx="1"/>
          </p:nvPr>
        </p:nvSpPr>
        <p:spPr>
          <a:xfrm>
            <a:off x="1066800" y="1143000"/>
            <a:ext cx="7772400" cy="55626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a:noAutofit/>
          </a:bodyPr>
          <a:lstStyle/>
          <a:p>
            <a:pPr>
              <a:buFont typeface="Wingdings" pitchFamily="2" charset="2"/>
              <a:buChar char="Ø"/>
            </a:pPr>
            <a:r>
              <a:rPr lang="en-US" b="1" dirty="0" smtClean="0"/>
              <a:t>Fats </a:t>
            </a:r>
            <a:r>
              <a:rPr lang="en-US" b="1" dirty="0" smtClean="0"/>
              <a:t>are hydrolyzed into fatty acids and glycerol by the effect of lipase enzyme</a:t>
            </a:r>
            <a:r>
              <a:rPr lang="en-US" b="1" dirty="0" smtClean="0"/>
              <a:t>.</a:t>
            </a:r>
          </a:p>
          <a:p>
            <a:pPr>
              <a:buNone/>
            </a:pPr>
            <a:r>
              <a:rPr lang="en-US" b="1" dirty="0" smtClean="0"/>
              <a:t> </a:t>
            </a:r>
          </a:p>
          <a:p>
            <a:pPr>
              <a:buFont typeface="Wingdings" pitchFamily="2" charset="2"/>
              <a:buChar char="Ø"/>
            </a:pPr>
            <a:r>
              <a:rPr lang="en-US" b="1" dirty="0" smtClean="0"/>
              <a:t>Fats </a:t>
            </a:r>
            <a:r>
              <a:rPr lang="en-US" b="1" dirty="0" smtClean="0"/>
              <a:t>are then transformed by lymph vessels to blood circulation from where they are transformed to different parts of the body. </a:t>
            </a:r>
            <a:endParaRPr lang="en-US" b="1" dirty="0" smtClean="0"/>
          </a:p>
          <a:p>
            <a:pPr>
              <a:buNone/>
            </a:pPr>
            <a:endParaRPr lang="en-US" b="1" dirty="0" smtClean="0"/>
          </a:p>
          <a:p>
            <a:pPr>
              <a:buFont typeface="Wingdings" pitchFamily="2" charset="2"/>
              <a:buChar char="Ø"/>
            </a:pPr>
            <a:r>
              <a:rPr lang="en-US" b="1" dirty="0" smtClean="0"/>
              <a:t>Fats </a:t>
            </a:r>
            <a:r>
              <a:rPr lang="en-US" b="1" dirty="0" smtClean="0"/>
              <a:t>can be stored in the adipose tissues under the skin or around the kidneys for future use as a source of energy or undergo various conversions to other lipid materials. </a:t>
            </a:r>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143000" y="152400"/>
            <a:ext cx="7498080" cy="792480"/>
          </a:xfrm>
        </p:spPr>
        <p:style>
          <a:lnRef idx="3">
            <a:schemeClr val="lt1"/>
          </a:lnRef>
          <a:fillRef idx="1">
            <a:schemeClr val="accent6"/>
          </a:fillRef>
          <a:effectRef idx="1">
            <a:schemeClr val="accent6"/>
          </a:effectRef>
          <a:fontRef idx="minor">
            <a:schemeClr val="lt1"/>
          </a:fontRef>
        </p:style>
        <p:txBody>
          <a:bodyPr>
            <a:normAutofit/>
          </a:bodyPr>
          <a:lstStyle/>
          <a:p>
            <a:pPr algn="ctr"/>
            <a:r>
              <a:rPr lang="en-US" sz="4400" b="1" dirty="0" smtClean="0"/>
              <a:t>The liver</a:t>
            </a:r>
            <a:endParaRPr lang="en-US" sz="4400" dirty="0" smtClean="0"/>
          </a:p>
        </p:txBody>
      </p:sp>
      <p:sp>
        <p:nvSpPr>
          <p:cNvPr id="10" name="Content Placeholder 9"/>
          <p:cNvSpPr>
            <a:spLocks noGrp="1"/>
          </p:cNvSpPr>
          <p:nvPr>
            <p:ph sz="half" idx="1"/>
          </p:nvPr>
        </p:nvSpPr>
        <p:spPr>
          <a:xfrm>
            <a:off x="1066800" y="1143000"/>
            <a:ext cx="7772400" cy="55626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a:noAutofit/>
          </a:bodyPr>
          <a:lstStyle/>
          <a:p>
            <a:pPr>
              <a:buNone/>
            </a:pPr>
            <a:r>
              <a:rPr lang="en-US" dirty="0" smtClean="0"/>
              <a:t>  The </a:t>
            </a:r>
            <a:r>
              <a:rPr lang="en-US" dirty="0" smtClean="0"/>
              <a:t>liver is the largest gland in the body, which is associated to the alimentary canal. It consists of polygonal cells which are grouped in radiating columns inside lobules. The lobules are enclosed in prolongation of </a:t>
            </a:r>
            <a:r>
              <a:rPr lang="en-US" dirty="0" err="1" smtClean="0"/>
              <a:t>areolar</a:t>
            </a:r>
            <a:r>
              <a:rPr lang="en-US" dirty="0" smtClean="0"/>
              <a:t> connective tissue. The portal vein, hepatic artery, and the bile duct are enclosed in this tissue. </a:t>
            </a:r>
            <a:endParaRPr lang="en-US" dirty="0"/>
          </a:p>
        </p:txBody>
      </p:sp>
      <p:pic>
        <p:nvPicPr>
          <p:cNvPr id="6" name="Picture 2" descr="هل التهاب الكبد معدي؟ تعرف على الإجابة - ويب طب"/>
          <p:cNvPicPr>
            <a:picLocks noGrp="1" noChangeAspect="1" noChangeArrowheads="1"/>
          </p:cNvPicPr>
          <p:nvPr>
            <p:ph sz="half" idx="1"/>
          </p:nvPr>
        </p:nvPicPr>
        <p:blipFill>
          <a:blip r:embed="rId2" cstate="print"/>
          <a:srcRect/>
          <a:stretch>
            <a:fillRect/>
          </a:stretch>
        </p:blipFill>
        <p:spPr bwMode="auto">
          <a:xfrm>
            <a:off x="4800600" y="3962400"/>
            <a:ext cx="3886200" cy="25146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447800" y="152400"/>
            <a:ext cx="7193280" cy="685800"/>
          </a:xfrm>
        </p:spPr>
        <p:style>
          <a:lnRef idx="3">
            <a:schemeClr val="lt1"/>
          </a:lnRef>
          <a:fillRef idx="1">
            <a:schemeClr val="accent6"/>
          </a:fillRef>
          <a:effectRef idx="1">
            <a:schemeClr val="accent6"/>
          </a:effectRef>
          <a:fontRef idx="minor">
            <a:schemeClr val="lt1"/>
          </a:fontRef>
        </p:style>
        <p:txBody>
          <a:bodyPr>
            <a:normAutofit fontScale="90000"/>
          </a:bodyPr>
          <a:lstStyle/>
          <a:p>
            <a:pPr algn="ctr"/>
            <a:r>
              <a:rPr lang="en-US" sz="4400" b="1" dirty="0" smtClean="0">
                <a:solidFill>
                  <a:schemeClr val="bg1"/>
                </a:solidFill>
                <a:effectLst/>
                <a:latin typeface="Calibri" pitchFamily="34" charset="0"/>
                <a:ea typeface="Times New Roman" pitchFamily="18" charset="0"/>
                <a:cs typeface="Arial" pitchFamily="34" charset="0"/>
              </a:rPr>
              <a:t>Functions of the liver</a:t>
            </a:r>
            <a:endParaRPr lang="en-US" sz="4400" dirty="0" smtClean="0">
              <a:solidFill>
                <a:schemeClr val="bg1"/>
              </a:solidFill>
            </a:endParaRPr>
          </a:p>
        </p:txBody>
      </p:sp>
      <p:sp>
        <p:nvSpPr>
          <p:cNvPr id="32769" name="Rectangle 1"/>
          <p:cNvSpPr>
            <a:spLocks noGrp="1" noChangeArrowheads="1"/>
          </p:cNvSpPr>
          <p:nvPr>
            <p:ph sz="half" idx="1"/>
          </p:nvPr>
        </p:nvSpPr>
        <p:spPr bwMode="auto">
          <a:xfrm>
            <a:off x="1447800" y="1219200"/>
            <a:ext cx="7162800" cy="5232202"/>
          </a:xfrm>
          <a:prstGeom prst="rect">
            <a:avLst/>
          </a:prstGeom>
          <a:ln>
            <a:noFill/>
            <a:headEnd/>
            <a:tailEnd/>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50800" algn="l" defTabSz="914400" rtl="0" eaLnBrk="1" fontAlgn="base" latinLnBrk="0" hangingPunct="1">
              <a:lnSpc>
                <a:spcPct val="100000"/>
              </a:lnSpc>
              <a:spcBef>
                <a:spcPct val="0"/>
              </a:spcBef>
              <a:spcAft>
                <a:spcPct val="0"/>
              </a:spcAft>
              <a:buClrTx/>
              <a:buSzTx/>
              <a:buFontTx/>
              <a:buNone/>
              <a:tabLst>
                <a:tab pos="3676650" algn="l"/>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50800" algn="l" defTabSz="914400" rtl="0" eaLnBrk="0" fontAlgn="base" latinLnBrk="0" hangingPunct="0">
              <a:lnSpc>
                <a:spcPct val="100000"/>
              </a:lnSpc>
              <a:spcBef>
                <a:spcPct val="0"/>
              </a:spcBef>
              <a:spcAft>
                <a:spcPct val="0"/>
              </a:spcAft>
              <a:buClrTx/>
              <a:buSzTx/>
              <a:buFontTx/>
              <a:buNone/>
              <a:tabLst>
                <a:tab pos="3676650" algn="l"/>
              </a:tabLst>
            </a:pPr>
            <a:r>
              <a:rPr kumimoji="0" lang="en-US" b="1" i="0" strike="noStrike" cap="none" normalizeH="0" baseline="0" dirty="0" smtClean="0">
                <a:ln>
                  <a:noFill/>
                </a:ln>
                <a:solidFill>
                  <a:schemeClr val="bg1"/>
                </a:solidFill>
                <a:effectLst/>
                <a:latin typeface="Calibri" pitchFamily="34" charset="0"/>
                <a:ea typeface="Times New Roman" pitchFamily="18" charset="0"/>
                <a:cs typeface="Arial" pitchFamily="34" charset="0"/>
              </a:rPr>
              <a:t>1- Production of the bile. </a:t>
            </a:r>
            <a:endParaRPr kumimoji="0" lang="en-US" b="1" i="0" strike="noStrike" cap="none" normalizeH="0" baseline="0" dirty="0" smtClean="0">
              <a:ln>
                <a:noFill/>
              </a:ln>
              <a:solidFill>
                <a:schemeClr val="bg1"/>
              </a:solidFill>
              <a:effectLst/>
              <a:latin typeface="Arial" pitchFamily="34" charset="0"/>
              <a:cs typeface="Arial" pitchFamily="34" charset="0"/>
            </a:endParaRPr>
          </a:p>
          <a:p>
            <a:pPr marL="0" marR="0" lvl="0" indent="50800" algn="l" defTabSz="914400" rtl="0" eaLnBrk="0" fontAlgn="base" latinLnBrk="0" hangingPunct="0">
              <a:lnSpc>
                <a:spcPct val="100000"/>
              </a:lnSpc>
              <a:spcBef>
                <a:spcPct val="0"/>
              </a:spcBef>
              <a:spcAft>
                <a:spcPct val="0"/>
              </a:spcAft>
              <a:buClrTx/>
              <a:buSzTx/>
              <a:buFontTx/>
              <a:buNone/>
              <a:tabLst>
                <a:tab pos="3676650" algn="l"/>
              </a:tabLst>
            </a:pPr>
            <a:r>
              <a:rPr kumimoji="0" lang="en-US" b="1" i="0" strike="noStrike" cap="none" normalizeH="0" baseline="0" dirty="0" smtClean="0">
                <a:ln>
                  <a:noFill/>
                </a:ln>
                <a:solidFill>
                  <a:schemeClr val="bg1"/>
                </a:solidFill>
                <a:effectLst/>
                <a:latin typeface="Calibri" pitchFamily="34" charset="0"/>
                <a:ea typeface="Times New Roman" pitchFamily="18" charset="0"/>
                <a:cs typeface="Arial" pitchFamily="34" charset="0"/>
              </a:rPr>
              <a:t>2 - Destruction of erythrocytes.</a:t>
            </a:r>
            <a:endParaRPr kumimoji="0" lang="en-US" b="1" i="0" strike="noStrike" cap="none" normalizeH="0" baseline="0" dirty="0" smtClean="0">
              <a:ln>
                <a:noFill/>
              </a:ln>
              <a:solidFill>
                <a:schemeClr val="bg1"/>
              </a:solidFill>
              <a:effectLst/>
              <a:latin typeface="Arial" pitchFamily="34" charset="0"/>
              <a:cs typeface="Arial" pitchFamily="34" charset="0"/>
            </a:endParaRPr>
          </a:p>
          <a:p>
            <a:pPr marL="0" marR="0" lvl="0" indent="50800" algn="l" defTabSz="914400" rtl="0" eaLnBrk="0" fontAlgn="base" latinLnBrk="0" hangingPunct="0">
              <a:lnSpc>
                <a:spcPct val="100000"/>
              </a:lnSpc>
              <a:spcBef>
                <a:spcPct val="0"/>
              </a:spcBef>
              <a:spcAft>
                <a:spcPct val="0"/>
              </a:spcAft>
              <a:buClrTx/>
              <a:buSzTx/>
              <a:buFontTx/>
              <a:buNone/>
              <a:tabLst>
                <a:tab pos="3676650" algn="l"/>
              </a:tabLst>
            </a:pPr>
            <a:r>
              <a:rPr kumimoji="0" lang="en-US" b="1" i="0" strike="noStrike" cap="none" normalizeH="0" baseline="0" dirty="0" smtClean="0">
                <a:ln>
                  <a:noFill/>
                </a:ln>
                <a:solidFill>
                  <a:schemeClr val="bg1"/>
                </a:solidFill>
                <a:effectLst/>
                <a:latin typeface="Calibri" pitchFamily="34" charset="0"/>
                <a:ea typeface="Times New Roman" pitchFamily="18" charset="0"/>
                <a:cs typeface="Arial" pitchFamily="34" charset="0"/>
              </a:rPr>
              <a:t>3- Accumulation of iron. </a:t>
            </a:r>
          </a:p>
          <a:p>
            <a:pPr marL="0" lvl="0" indent="50800" eaLnBrk="0" fontAlgn="base" hangingPunct="0">
              <a:spcBef>
                <a:spcPct val="0"/>
              </a:spcBef>
              <a:spcAft>
                <a:spcPct val="0"/>
              </a:spcAft>
              <a:buClrTx/>
              <a:buSzTx/>
              <a:buNone/>
              <a:tabLst>
                <a:tab pos="3676650" algn="l"/>
              </a:tabLst>
            </a:pPr>
            <a:r>
              <a:rPr lang="en-US" b="1" dirty="0" smtClean="0">
                <a:solidFill>
                  <a:schemeClr val="bg1"/>
                </a:solidFill>
                <a:latin typeface="Calibri" pitchFamily="34" charset="0"/>
                <a:ea typeface="Times New Roman" pitchFamily="18" charset="0"/>
                <a:cs typeface="Arial" pitchFamily="34" charset="0"/>
              </a:rPr>
              <a:t>4- Heparin and </a:t>
            </a:r>
            <a:r>
              <a:rPr lang="en-US" b="1" dirty="0" err="1" smtClean="0">
                <a:solidFill>
                  <a:schemeClr val="bg1"/>
                </a:solidFill>
                <a:latin typeface="Calibri" pitchFamily="34" charset="0"/>
                <a:ea typeface="Times New Roman" pitchFamily="18" charset="0"/>
                <a:cs typeface="Arial" pitchFamily="34" charset="0"/>
              </a:rPr>
              <a:t>prothrombin</a:t>
            </a:r>
            <a:r>
              <a:rPr lang="en-US" b="1" smtClean="0">
                <a:solidFill>
                  <a:schemeClr val="bg1"/>
                </a:solidFill>
                <a:latin typeface="Calibri" pitchFamily="34" charset="0"/>
                <a:ea typeface="Times New Roman" pitchFamily="18" charset="0"/>
                <a:cs typeface="Arial" pitchFamily="34" charset="0"/>
              </a:rPr>
              <a:t> </a:t>
            </a:r>
            <a:r>
              <a:rPr lang="en-US" b="1" smtClean="0">
                <a:solidFill>
                  <a:schemeClr val="bg1"/>
                </a:solidFill>
                <a:latin typeface="Calibri" pitchFamily="34" charset="0"/>
                <a:ea typeface="Times New Roman" pitchFamily="18" charset="0"/>
                <a:cs typeface="Arial" pitchFamily="34" charset="0"/>
              </a:rPr>
              <a:t>formation.</a:t>
            </a:r>
            <a:endParaRPr kumimoji="0" lang="en-US" b="1" i="0" strike="noStrike" cap="none" normalizeH="0" baseline="0" dirty="0" smtClean="0">
              <a:ln>
                <a:noFill/>
              </a:ln>
              <a:solidFill>
                <a:schemeClr val="bg1"/>
              </a:solidFill>
              <a:effectLst/>
              <a:latin typeface="Calibri" pitchFamily="34" charset="0"/>
              <a:ea typeface="Times New Roman" pitchFamily="18" charset="0"/>
              <a:cs typeface="Arial" pitchFamily="34" charset="0"/>
            </a:endParaRPr>
          </a:p>
          <a:p>
            <a:pPr marL="0" marR="0" lvl="0" indent="50800" algn="l" defTabSz="914400" rtl="0" eaLnBrk="0" fontAlgn="base" latinLnBrk="0" hangingPunct="0">
              <a:lnSpc>
                <a:spcPct val="100000"/>
              </a:lnSpc>
              <a:spcBef>
                <a:spcPct val="0"/>
              </a:spcBef>
              <a:spcAft>
                <a:spcPct val="0"/>
              </a:spcAft>
              <a:buClrTx/>
              <a:buSzTx/>
              <a:buFontTx/>
              <a:buNone/>
              <a:tabLst>
                <a:tab pos="3676650" algn="l"/>
              </a:tabLst>
            </a:pPr>
            <a:r>
              <a:rPr kumimoji="0" lang="en-US" b="1" i="0" strike="noStrike" cap="none" normalizeH="0" baseline="0" dirty="0" smtClean="0">
                <a:ln>
                  <a:noFill/>
                </a:ln>
                <a:solidFill>
                  <a:schemeClr val="bg1"/>
                </a:solidFill>
                <a:effectLst/>
                <a:latin typeface="Calibri" pitchFamily="34" charset="0"/>
                <a:ea typeface="Times New Roman" pitchFamily="18" charset="0"/>
                <a:cs typeface="Arial" pitchFamily="34" charset="0"/>
              </a:rPr>
              <a:t>5- Production of fibrinogen. </a:t>
            </a:r>
          </a:p>
          <a:p>
            <a:pPr marL="0" lvl="0" indent="50800" eaLnBrk="0" fontAlgn="base" hangingPunct="0">
              <a:spcBef>
                <a:spcPct val="0"/>
              </a:spcBef>
              <a:spcAft>
                <a:spcPct val="0"/>
              </a:spcAft>
              <a:buClrTx/>
              <a:buSzTx/>
              <a:buNone/>
              <a:tabLst>
                <a:tab pos="3676650" algn="l"/>
              </a:tabLst>
            </a:pPr>
            <a:r>
              <a:rPr lang="en-US" b="1" dirty="0" smtClean="0">
                <a:solidFill>
                  <a:schemeClr val="bg1"/>
                </a:solidFill>
              </a:rPr>
              <a:t>6- Reservoir of </a:t>
            </a:r>
            <a:r>
              <a:rPr lang="en-US" b="1" dirty="0" smtClean="0">
                <a:solidFill>
                  <a:schemeClr val="bg1"/>
                </a:solidFill>
              </a:rPr>
              <a:t>blood.</a:t>
            </a:r>
            <a:endParaRPr kumimoji="0" lang="en-US" b="1" i="0" strike="noStrike" cap="none" normalizeH="0" baseline="0" dirty="0" smtClean="0">
              <a:ln>
                <a:noFill/>
              </a:ln>
              <a:solidFill>
                <a:schemeClr val="bg1"/>
              </a:solidFill>
              <a:effectLst/>
              <a:latin typeface="Calibri" pitchFamily="34" charset="0"/>
              <a:ea typeface="Times New Roman" pitchFamily="18" charset="0"/>
              <a:cs typeface="Arial" pitchFamily="34" charset="0"/>
            </a:endParaRPr>
          </a:p>
          <a:p>
            <a:pPr marL="0" marR="0" lvl="0" indent="50800" algn="l" defTabSz="914400" rtl="0" eaLnBrk="0" fontAlgn="base" latinLnBrk="0" hangingPunct="0">
              <a:lnSpc>
                <a:spcPct val="100000"/>
              </a:lnSpc>
              <a:spcBef>
                <a:spcPct val="0"/>
              </a:spcBef>
              <a:spcAft>
                <a:spcPct val="0"/>
              </a:spcAft>
              <a:buClrTx/>
              <a:buSzTx/>
              <a:buFontTx/>
              <a:buNone/>
              <a:tabLst>
                <a:tab pos="3676650" algn="l"/>
              </a:tabLst>
            </a:pPr>
            <a:r>
              <a:rPr kumimoji="0" lang="en-US" b="1" i="0" strike="noStrike" cap="none" normalizeH="0" baseline="0" dirty="0" smtClean="0">
                <a:ln>
                  <a:noFill/>
                </a:ln>
                <a:solidFill>
                  <a:schemeClr val="bg1"/>
                </a:solidFill>
                <a:effectLst/>
                <a:latin typeface="Calibri" pitchFamily="34" charset="0"/>
                <a:ea typeface="Times New Roman" pitchFamily="18" charset="0"/>
                <a:cs typeface="Arial" pitchFamily="34" charset="0"/>
              </a:rPr>
              <a:t>7- Storage of vitamin A. </a:t>
            </a:r>
            <a:endParaRPr kumimoji="0" lang="en-US" b="1" i="0" strike="noStrike" cap="none" normalizeH="0" baseline="0" dirty="0" smtClean="0">
              <a:ln>
                <a:noFill/>
              </a:ln>
              <a:solidFill>
                <a:schemeClr val="bg1"/>
              </a:solidFill>
              <a:effectLst/>
              <a:latin typeface="Arial" pitchFamily="34" charset="0"/>
              <a:cs typeface="Arial" pitchFamily="34" charset="0"/>
            </a:endParaRPr>
          </a:p>
          <a:p>
            <a:pPr marL="0" marR="0" lvl="0" indent="50800" algn="l" defTabSz="914400" rtl="0" eaLnBrk="0" fontAlgn="base" latinLnBrk="0" hangingPunct="0">
              <a:lnSpc>
                <a:spcPct val="100000"/>
              </a:lnSpc>
              <a:spcBef>
                <a:spcPct val="0"/>
              </a:spcBef>
              <a:spcAft>
                <a:spcPct val="0"/>
              </a:spcAft>
              <a:buClrTx/>
              <a:buSzTx/>
              <a:buFontTx/>
              <a:buNone/>
              <a:tabLst>
                <a:tab pos="3676650" algn="l"/>
              </a:tabLst>
            </a:pPr>
            <a:r>
              <a:rPr kumimoji="0" lang="en-US" b="1" i="0" strike="noStrike" cap="none" normalizeH="0" baseline="0" dirty="0" smtClean="0">
                <a:ln>
                  <a:noFill/>
                </a:ln>
                <a:solidFill>
                  <a:schemeClr val="bg1"/>
                </a:solidFill>
                <a:effectLst/>
                <a:latin typeface="Calibri" pitchFamily="34" charset="0"/>
                <a:ea typeface="Times New Roman" pitchFamily="18" charset="0"/>
                <a:cs typeface="Arial" pitchFamily="34" charset="0"/>
              </a:rPr>
              <a:t>8- Liver in relation to metabolism. </a:t>
            </a:r>
            <a:endParaRPr kumimoji="0" lang="en-US" b="1" i="0" strike="noStrike" cap="none" normalizeH="0" baseline="0" dirty="0" smtClean="0">
              <a:ln>
                <a:noFill/>
              </a:ln>
              <a:solidFill>
                <a:schemeClr val="bg1"/>
              </a:solidFill>
              <a:effectLst/>
              <a:latin typeface="Arial" pitchFamily="34" charset="0"/>
              <a:cs typeface="Arial" pitchFamily="34" charset="0"/>
            </a:endParaRPr>
          </a:p>
          <a:p>
            <a:pPr marL="0" marR="0" lvl="0" indent="50800" algn="l" defTabSz="914400" rtl="0" eaLnBrk="0" fontAlgn="base" latinLnBrk="0" hangingPunct="0">
              <a:lnSpc>
                <a:spcPct val="100000"/>
              </a:lnSpc>
              <a:spcBef>
                <a:spcPct val="0"/>
              </a:spcBef>
              <a:spcAft>
                <a:spcPct val="0"/>
              </a:spcAft>
              <a:buClrTx/>
              <a:buSzTx/>
              <a:buFontTx/>
              <a:buNone/>
              <a:tabLst>
                <a:tab pos="3676650" algn="l"/>
              </a:tabLst>
            </a:pPr>
            <a:r>
              <a:rPr kumimoji="0" lang="en-US" b="1" i="0" strike="noStrike" cap="none" normalizeH="0" baseline="0" dirty="0" smtClean="0">
                <a:ln>
                  <a:noFill/>
                </a:ln>
                <a:solidFill>
                  <a:schemeClr val="bg1"/>
                </a:solidFill>
                <a:effectLst/>
                <a:latin typeface="Calibri" pitchFamily="34" charset="0"/>
                <a:ea typeface="Times New Roman" pitchFamily="18" charset="0"/>
                <a:cs typeface="Arial" pitchFamily="34" charset="0"/>
              </a:rPr>
              <a:t>9- Production of uric acid. </a:t>
            </a:r>
            <a:endParaRPr kumimoji="0" lang="en-US" b="1" i="0" strike="noStrike" cap="none" normalizeH="0" baseline="0" dirty="0" smtClean="0">
              <a:ln>
                <a:noFill/>
              </a:ln>
              <a:solidFill>
                <a:schemeClr val="bg1"/>
              </a:solidFill>
              <a:effectLst/>
              <a:latin typeface="Arial" pitchFamily="34" charset="0"/>
              <a:cs typeface="Arial" pitchFamily="34" charset="0"/>
            </a:endParaRPr>
          </a:p>
          <a:p>
            <a:pPr marL="0" marR="0" lvl="0" indent="50800" algn="l" defTabSz="914400" rtl="0" eaLnBrk="0" fontAlgn="base" latinLnBrk="0" hangingPunct="0">
              <a:lnSpc>
                <a:spcPct val="100000"/>
              </a:lnSpc>
              <a:spcBef>
                <a:spcPct val="0"/>
              </a:spcBef>
              <a:spcAft>
                <a:spcPct val="0"/>
              </a:spcAft>
              <a:buClrTx/>
              <a:buSzTx/>
              <a:buFontTx/>
              <a:buNone/>
              <a:tabLst>
                <a:tab pos="3676650" algn="l"/>
              </a:tabLst>
            </a:pPr>
            <a:r>
              <a:rPr kumimoji="0" lang="en-US" b="1" i="0" strike="noStrike" cap="none" normalizeH="0" baseline="0" dirty="0" smtClean="0">
                <a:ln>
                  <a:noFill/>
                </a:ln>
                <a:solidFill>
                  <a:schemeClr val="bg1"/>
                </a:solidFill>
                <a:effectLst/>
                <a:latin typeface="Calibri" pitchFamily="34" charset="0"/>
                <a:ea typeface="Times New Roman" pitchFamily="18" charset="0"/>
                <a:cs typeface="Arial" pitchFamily="34" charset="0"/>
              </a:rPr>
              <a:t>10- Detoxification organ. </a:t>
            </a:r>
            <a:endParaRPr kumimoji="0" lang="en-US" b="1" i="0" strike="noStrike" cap="none" normalizeH="0" baseline="0" dirty="0" smtClean="0">
              <a:ln>
                <a:noFill/>
              </a:ln>
              <a:solidFill>
                <a:schemeClr val="bg1"/>
              </a:solidFill>
              <a:effectLst/>
              <a:latin typeface="Arial" pitchFamily="34" charset="0"/>
              <a:cs typeface="Arial" pitchFamily="34" charset="0"/>
            </a:endParaRPr>
          </a:p>
          <a:p>
            <a:pPr marL="0" marR="0" lvl="0" indent="50800" algn="l" defTabSz="914400" rtl="0" eaLnBrk="0" fontAlgn="base" latinLnBrk="0" hangingPunct="0">
              <a:lnSpc>
                <a:spcPct val="100000"/>
              </a:lnSpc>
              <a:spcBef>
                <a:spcPct val="0"/>
              </a:spcBef>
              <a:spcAft>
                <a:spcPct val="0"/>
              </a:spcAft>
              <a:buClrTx/>
              <a:buSzTx/>
              <a:buFontTx/>
              <a:buNone/>
              <a:tabLst>
                <a:tab pos="3676650" algn="l"/>
              </a:tabLst>
            </a:pPr>
            <a:r>
              <a:rPr kumimoji="0" lang="en-US" b="1" i="0" strike="noStrike" cap="none" normalizeH="0" baseline="0" dirty="0" smtClean="0">
                <a:ln>
                  <a:noFill/>
                </a:ln>
                <a:solidFill>
                  <a:schemeClr val="bg1"/>
                </a:solidFill>
                <a:effectLst/>
                <a:latin typeface="Calibri" pitchFamily="34" charset="0"/>
                <a:ea typeface="Times New Roman" pitchFamily="18" charset="0"/>
                <a:cs typeface="Arial" pitchFamily="34" charset="0"/>
              </a:rPr>
              <a:t>11- Production of heat. </a:t>
            </a:r>
            <a:endParaRPr kumimoji="0" lang="en-US" b="1" i="0" strike="noStrike" cap="none" normalizeH="0" baseline="0" dirty="0" smtClean="0">
              <a:ln>
                <a:noFill/>
              </a:ln>
              <a:solidFill>
                <a:schemeClr val="bg1"/>
              </a:solidFill>
              <a:effectLst/>
              <a:latin typeface="Arial" pitchFamily="34" charset="0"/>
              <a:cs typeface="Arial" pitchFamily="34" charset="0"/>
            </a:endParaRPr>
          </a:p>
          <a:p>
            <a:pPr marL="0" marR="0" lvl="0" indent="50800" algn="l" defTabSz="914400" rtl="0" eaLnBrk="0" fontAlgn="base" latinLnBrk="0" hangingPunct="0">
              <a:lnSpc>
                <a:spcPct val="100000"/>
              </a:lnSpc>
              <a:spcBef>
                <a:spcPct val="0"/>
              </a:spcBef>
              <a:spcAft>
                <a:spcPct val="0"/>
              </a:spcAft>
              <a:buClrTx/>
              <a:buSzTx/>
              <a:buFontTx/>
              <a:buNone/>
              <a:tabLst>
                <a:tab pos="367665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5105400"/>
            <a:ext cx="8001000" cy="5232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http://www.bu.edu.eg/staff/doaamohamed7-courses</a:t>
            </a:r>
          </a:p>
        </p:txBody>
      </p:sp>
      <p:sp>
        <p:nvSpPr>
          <p:cNvPr id="3" name="TextBox 2"/>
          <p:cNvSpPr txBox="1"/>
          <p:nvPr/>
        </p:nvSpPr>
        <p:spPr>
          <a:xfrm>
            <a:off x="3505200" y="4572000"/>
            <a:ext cx="2514600" cy="369888"/>
          </a:xfrm>
          <a:prstGeom prst="rect">
            <a:avLst/>
          </a:prstGeom>
        </p:spPr>
        <p:style>
          <a:lnRef idx="2">
            <a:schemeClr val="accent2"/>
          </a:lnRef>
          <a:fillRef idx="1">
            <a:schemeClr val="lt1"/>
          </a:fillRef>
          <a:effectRef idx="0">
            <a:schemeClr val="accent2"/>
          </a:effectRef>
          <a:fontRef idx="minor">
            <a:schemeClr val="dk1"/>
          </a:fontRef>
        </p:style>
        <p:txBody>
          <a:bodyPr rtlCol="1">
            <a:spAutoFit/>
          </a:bodyPr>
          <a:lstStyle/>
          <a:p>
            <a:pPr algn="ctr">
              <a:defRPr/>
            </a:pPr>
            <a:r>
              <a:rPr lang="ar-EG" b="1" dirty="0"/>
              <a:t>لمزيد من المعلومات</a:t>
            </a:r>
            <a:endParaRPr lang="en-US" b="1" dirty="0"/>
          </a:p>
        </p:txBody>
      </p:sp>
      <p:pic>
        <p:nvPicPr>
          <p:cNvPr id="25604" name="Picture 8" descr="https://encrypted-tbn2.gstatic.com/images?q=tbn:ANd9GcTltZRkJMrGZMA-lh3WIg_4oemO1TEow6SCMe9PPNFUqSoX_a9_"/>
          <p:cNvPicPr>
            <a:picLocks noChangeAspect="1" noChangeArrowheads="1"/>
          </p:cNvPicPr>
          <p:nvPr/>
        </p:nvPicPr>
        <p:blipFill>
          <a:blip r:embed="rId2" cstate="print"/>
          <a:srcRect/>
          <a:stretch>
            <a:fillRect/>
          </a:stretch>
        </p:blipFill>
        <p:spPr bwMode="auto">
          <a:xfrm>
            <a:off x="2362200" y="762000"/>
            <a:ext cx="3962400" cy="2238375"/>
          </a:xfrm>
          <a:prstGeom prst="rect">
            <a:avLst/>
          </a:prstGeom>
          <a:noFill/>
          <a:ln w="9525">
            <a:noFill/>
            <a:miter lim="800000"/>
            <a:headEnd/>
            <a:tailEnd/>
          </a:ln>
        </p:spPr>
      </p:pic>
      <p:sp>
        <p:nvSpPr>
          <p:cNvPr id="6" name="Rectangle 5"/>
          <p:cNvSpPr/>
          <p:nvPr/>
        </p:nvSpPr>
        <p:spPr>
          <a:xfrm>
            <a:off x="914400" y="3276600"/>
            <a:ext cx="7321235" cy="923330"/>
          </a:xfrm>
          <a:prstGeom prst="rect">
            <a:avLst/>
          </a:prstGeom>
          <a:noFill/>
        </p:spPr>
        <p:txBody>
          <a:bodyPr wrap="none">
            <a:spAutoFit/>
          </a:bodyPr>
          <a:lstStyle/>
          <a:p>
            <a:pPr algn="ctr">
              <a:defRPr/>
            </a:pPr>
            <a:r>
              <a:rPr lang="ar-EG"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مع تمنياتى لكم بالنجاح والتوفيق</a:t>
            </a:r>
            <a:endPar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nvGraphicFramePr>
        <p:xfrm>
          <a:off x="990600" y="2286000"/>
          <a:ext cx="83058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410" name="Rectangle 2"/>
          <p:cNvSpPr>
            <a:spLocks noChangeArrowheads="1"/>
          </p:cNvSpPr>
          <p:nvPr/>
        </p:nvSpPr>
        <p:spPr bwMode="auto">
          <a:xfrm>
            <a:off x="1295400" y="631293"/>
            <a:ext cx="7467600" cy="1569660"/>
          </a:xfrm>
          <a:prstGeom prst="rect">
            <a:avLst/>
          </a:prstGeom>
          <a:solidFill>
            <a:schemeClr val="bg1">
              <a:lumMod val="85000"/>
            </a:schemeClr>
          </a:solidFill>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20688" defTabSz="914400" rtl="1" eaLnBrk="1" fontAlgn="base" latinLnBrk="0" hangingPunct="1">
              <a:lnSpc>
                <a:spcPct val="100000"/>
              </a:lnSpc>
              <a:spcBef>
                <a:spcPct val="0"/>
              </a:spcBef>
              <a:spcAft>
                <a:spcPct val="0"/>
              </a:spcAft>
              <a:buClrTx/>
              <a:buSzTx/>
              <a:buFontTx/>
              <a:buNone/>
              <a:tabLst/>
            </a:pPr>
            <a:r>
              <a:rPr kumimoji="0" lang="en-US" sz="2400" b="1" i="0" u="sng"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ea typeface="Times New Roman" pitchFamily="18" charset="0"/>
                <a:cs typeface="Times New Roman" pitchFamily="18" charset="0"/>
              </a:rPr>
              <a:t>Digestion</a:t>
            </a: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ea typeface="Times New Roman" pitchFamily="18" charset="0"/>
                <a:cs typeface="Times New Roman" pitchFamily="18" charset="0"/>
              </a:rPr>
              <a:t> is the conversion of the ingested food materials into simpler and diffuse able products to be utilized for metabolism</a:t>
            </a:r>
            <a:r>
              <a:rPr kumimoji="0" lang="en-US" sz="2400" b="1" i="0" u="none" strike="noStrike" normalizeH="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ea typeface="Times New Roman" pitchFamily="18" charset="0"/>
                <a:cs typeface="Times New Roman" pitchFamily="18" charset="0"/>
              </a:rPr>
              <a:t>     used in          </a:t>
            </a: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ea typeface="Times New Roman" pitchFamily="18" charset="0"/>
                <a:cs typeface="Times New Roman" pitchFamily="18" charset="0"/>
              </a:rPr>
              <a:t>growth, repair, storage and energy production. </a:t>
            </a: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cxnSp>
        <p:nvCxnSpPr>
          <p:cNvPr id="8" name="Straight Arrow Connector 7"/>
          <p:cNvCxnSpPr/>
          <p:nvPr/>
        </p:nvCxnSpPr>
        <p:spPr>
          <a:xfrm>
            <a:off x="4572000" y="1752600"/>
            <a:ext cx="1524000"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6" name="Rectangle 2"/>
          <p:cNvSpPr>
            <a:spLocks noChangeArrowheads="1"/>
          </p:cNvSpPr>
          <p:nvPr/>
        </p:nvSpPr>
        <p:spPr bwMode="auto">
          <a:xfrm>
            <a:off x="1295400" y="5030688"/>
            <a:ext cx="7467600" cy="1261884"/>
          </a:xfrm>
          <a:prstGeom prst="rect">
            <a:avLst/>
          </a:prstGeom>
          <a:solidFill>
            <a:schemeClr val="bg1">
              <a:lumMod val="85000"/>
            </a:schemeClr>
          </a:solidFill>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indent="420688" algn="ctr" rtl="1" fontAlgn="base">
              <a:spcBef>
                <a:spcPct val="0"/>
              </a:spcBef>
              <a:spcAft>
                <a:spcPct val="0"/>
              </a:spcAft>
            </a:pP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ea typeface="Times New Roman" pitchFamily="18" charset="0"/>
                <a:cs typeface="Times New Roman" pitchFamily="18" charset="0"/>
              </a:rPr>
              <a:t>Digestion in mammals can be distinguished into     </a:t>
            </a:r>
            <a:r>
              <a:rPr lang="en-US" sz="2400" b="1" dirty="0" err="1" smtClean="0">
                <a:ln w="1905"/>
                <a:solidFill>
                  <a:srgbClr val="FF0000"/>
                </a:solidFill>
                <a:effectLst>
                  <a:innerShdw blurRad="69850" dist="43180" dir="5400000">
                    <a:srgbClr val="000000">
                      <a:alpha val="65000"/>
                    </a:srgbClr>
                  </a:innerShdw>
                </a:effectLst>
                <a:latin typeface="Times New Roman" pitchFamily="18" charset="0"/>
                <a:ea typeface="Times New Roman" pitchFamily="18" charset="0"/>
                <a:cs typeface="Times New Roman" pitchFamily="18" charset="0"/>
              </a:rPr>
              <a:t>buccal</a:t>
            </a:r>
            <a:r>
              <a:rPr lang="en-US" sz="2400" b="1" dirty="0" smtClean="0">
                <a:ln w="1905"/>
                <a:solidFill>
                  <a:srgbClr val="FF0000"/>
                </a:solidFill>
                <a:effectLst>
                  <a:innerShdw blurRad="69850" dist="43180" dir="5400000">
                    <a:srgbClr val="000000">
                      <a:alpha val="65000"/>
                    </a:srgbClr>
                  </a:innerShdw>
                </a:effectLst>
                <a:latin typeface="Times New Roman" pitchFamily="18" charset="0"/>
                <a:ea typeface="Times New Roman" pitchFamily="18" charset="0"/>
                <a:cs typeface="Times New Roman" pitchFamily="18" charset="0"/>
              </a:rPr>
              <a:t>, gastric, and intestinal </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ea typeface="Times New Roman" pitchFamily="18" charset="0"/>
                <a:cs typeface="Times New Roman" pitchFamily="18" charset="0"/>
              </a:rPr>
              <a:t>digestions.</a:t>
            </a:r>
          </a:p>
          <a:p>
            <a:pPr marL="0" marR="0" lvl="0" indent="420688" defTabSz="914400" rtl="1" eaLnBrk="1" fontAlgn="base" latinLnBrk="0" hangingPunct="1">
              <a:lnSpc>
                <a:spcPct val="100000"/>
              </a:lnSpc>
              <a:spcBef>
                <a:spcPct val="0"/>
              </a:spcBef>
              <a:spcAft>
                <a:spcPct val="0"/>
              </a:spcAft>
              <a:buClrTx/>
              <a:buSzTx/>
              <a:buFontTx/>
              <a:buNone/>
              <a:tabLst/>
            </a:pPr>
            <a:endParaRPr kumimoji="0" lang="en-US" sz="28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435608" y="274320"/>
            <a:ext cx="7498080" cy="792480"/>
          </a:xfrm>
        </p:spPr>
        <p:style>
          <a:lnRef idx="3">
            <a:schemeClr val="lt1"/>
          </a:lnRef>
          <a:fillRef idx="1">
            <a:schemeClr val="accent6"/>
          </a:fillRef>
          <a:effectRef idx="1">
            <a:schemeClr val="accent6"/>
          </a:effectRef>
          <a:fontRef idx="minor">
            <a:schemeClr val="lt1"/>
          </a:fontRef>
        </p:style>
        <p:txBody>
          <a:bodyPr>
            <a:normAutofit fontScale="90000"/>
          </a:bodyPr>
          <a:lstStyle/>
          <a:p>
            <a:pPr lvl="0" algn="ctr"/>
            <a:r>
              <a:rPr lang="en-US" sz="4400" dirty="0" smtClean="0"/>
              <a:t/>
            </a:r>
            <a:br>
              <a:rPr lang="en-US" sz="4400" dirty="0" smtClean="0"/>
            </a:br>
            <a:r>
              <a:rPr lang="en-US" sz="4800" b="1" dirty="0" err="1" smtClean="0"/>
              <a:t>Buccal</a:t>
            </a:r>
            <a:r>
              <a:rPr lang="en-US" sz="4800" b="1" dirty="0" smtClean="0"/>
              <a:t> Digestion </a:t>
            </a:r>
            <a:r>
              <a:rPr lang="en-US" sz="4400" dirty="0" smtClean="0"/>
              <a:t/>
            </a:r>
            <a:br>
              <a:rPr lang="en-US" sz="4400" dirty="0" smtClean="0"/>
            </a:br>
            <a:endParaRPr lang="en-US" dirty="0"/>
          </a:p>
        </p:txBody>
      </p:sp>
      <p:sp>
        <p:nvSpPr>
          <p:cNvPr id="10" name="Content Placeholder 9"/>
          <p:cNvSpPr>
            <a:spLocks noGrp="1"/>
          </p:cNvSpPr>
          <p:nvPr>
            <p:ph sz="half" idx="1"/>
          </p:nvPr>
        </p:nvSpPr>
        <p:spPr>
          <a:xfrm>
            <a:off x="1066800" y="1524000"/>
            <a:ext cx="3886200" cy="4876800"/>
          </a:xfrm>
        </p:spPr>
        <p:style>
          <a:lnRef idx="0">
            <a:schemeClr val="accent6"/>
          </a:lnRef>
          <a:fillRef idx="3">
            <a:schemeClr val="accent6"/>
          </a:fillRef>
          <a:effectRef idx="3">
            <a:schemeClr val="accent6"/>
          </a:effectRef>
          <a:fontRef idx="minor">
            <a:schemeClr val="lt1"/>
          </a:fontRef>
        </p:style>
        <p:txBody>
          <a:bodyPr>
            <a:normAutofit fontScale="47500" lnSpcReduction="20000"/>
          </a:bodyPr>
          <a:lstStyle/>
          <a:p>
            <a:pPr>
              <a:buNone/>
            </a:pPr>
            <a:r>
              <a:rPr lang="en-US" sz="5500" b="1" dirty="0" smtClean="0">
                <a:effectLst>
                  <a:outerShdw blurRad="50000" dist="30000" dir="5400000" algn="tl" rotWithShape="0">
                    <a:srgbClr val="000000">
                      <a:alpha val="30000"/>
                    </a:srgbClr>
                  </a:outerShdw>
                </a:effectLst>
              </a:rPr>
              <a:t>    </a:t>
            </a:r>
            <a:r>
              <a:rPr lang="en-US" sz="5900" b="1" dirty="0" smtClean="0">
                <a:effectLst>
                  <a:outerShdw blurRad="50000" dist="30000" dir="5400000" algn="tl" rotWithShape="0">
                    <a:srgbClr val="000000">
                      <a:alpha val="30000"/>
                    </a:srgbClr>
                  </a:outerShdw>
                </a:effectLst>
              </a:rPr>
              <a:t>In the </a:t>
            </a:r>
            <a:r>
              <a:rPr lang="en-US" sz="5900" b="1" dirty="0" err="1" smtClean="0">
                <a:effectLst>
                  <a:outerShdw blurRad="50000" dist="30000" dir="5400000" algn="tl" rotWithShape="0">
                    <a:srgbClr val="000000">
                      <a:alpha val="30000"/>
                    </a:srgbClr>
                  </a:outerShdw>
                </a:effectLst>
              </a:rPr>
              <a:t>buccal</a:t>
            </a:r>
            <a:r>
              <a:rPr lang="en-US" sz="5900" b="1" dirty="0" smtClean="0">
                <a:effectLst>
                  <a:outerShdw blurRad="50000" dist="30000" dir="5400000" algn="tl" rotWithShape="0">
                    <a:srgbClr val="000000">
                      <a:alpha val="30000"/>
                    </a:srgbClr>
                  </a:outerShdw>
                </a:effectLst>
              </a:rPr>
              <a:t> cavity the food is mixed with the </a:t>
            </a:r>
            <a:r>
              <a:rPr lang="en-US" sz="5900" b="1" dirty="0" smtClean="0">
                <a:solidFill>
                  <a:srgbClr val="FF0000"/>
                </a:solidFill>
                <a:effectLst>
                  <a:outerShdw blurRad="50000" dist="30000" dir="5400000" algn="tl" rotWithShape="0">
                    <a:srgbClr val="000000">
                      <a:alpha val="30000"/>
                    </a:srgbClr>
                  </a:outerShdw>
                </a:effectLst>
              </a:rPr>
              <a:t>saliva</a:t>
            </a:r>
            <a:r>
              <a:rPr lang="en-US" sz="5900" b="1" dirty="0" smtClean="0">
                <a:effectLst>
                  <a:outerShdw blurRad="50000" dist="30000" dir="5400000" algn="tl" rotWithShape="0">
                    <a:srgbClr val="000000">
                      <a:alpha val="30000"/>
                    </a:srgbClr>
                  </a:outerShdw>
                </a:effectLst>
              </a:rPr>
              <a:t>, which is secreted by the </a:t>
            </a:r>
            <a:r>
              <a:rPr lang="en-US" sz="5900" b="1" dirty="0" smtClean="0">
                <a:solidFill>
                  <a:srgbClr val="FF0000"/>
                </a:solidFill>
                <a:effectLst>
                  <a:outerShdw blurRad="50000" dist="30000" dir="5400000" algn="tl" rotWithShape="0">
                    <a:srgbClr val="000000">
                      <a:alpha val="30000"/>
                    </a:srgbClr>
                  </a:outerShdw>
                </a:effectLst>
              </a:rPr>
              <a:t>salivary glands</a:t>
            </a:r>
            <a:r>
              <a:rPr lang="en-US" sz="5900" b="1" dirty="0" smtClean="0">
                <a:effectLst>
                  <a:outerShdw blurRad="50000" dist="30000" dir="5400000" algn="tl" rotWithShape="0">
                    <a:srgbClr val="000000">
                      <a:alpha val="30000"/>
                    </a:srgbClr>
                  </a:outerShdw>
                </a:effectLst>
              </a:rPr>
              <a:t>. In mammals four pairs of salivary glands are present; </a:t>
            </a:r>
            <a:r>
              <a:rPr lang="en-US" sz="5900" b="1" dirty="0" smtClean="0">
                <a:solidFill>
                  <a:srgbClr val="FF0000"/>
                </a:solidFill>
                <a:effectLst>
                  <a:outerShdw blurRad="50000" dist="30000" dir="5400000" algn="tl" rotWithShape="0">
                    <a:srgbClr val="000000">
                      <a:alpha val="30000"/>
                    </a:srgbClr>
                  </a:outerShdw>
                </a:effectLst>
              </a:rPr>
              <a:t>the parotid, </a:t>
            </a:r>
            <a:r>
              <a:rPr lang="en-US" sz="5900" b="1" dirty="0" err="1" smtClean="0">
                <a:solidFill>
                  <a:srgbClr val="FF0000"/>
                </a:solidFill>
                <a:effectLst>
                  <a:outerShdw blurRad="50000" dist="30000" dir="5400000" algn="tl" rotWithShape="0">
                    <a:srgbClr val="000000">
                      <a:alpha val="30000"/>
                    </a:srgbClr>
                  </a:outerShdw>
                </a:effectLst>
              </a:rPr>
              <a:t>submaxillaries</a:t>
            </a:r>
            <a:r>
              <a:rPr lang="en-US" sz="5900" b="1" dirty="0" smtClean="0">
                <a:solidFill>
                  <a:srgbClr val="FF0000"/>
                </a:solidFill>
                <a:effectLst>
                  <a:outerShdw blurRad="50000" dist="30000" dir="5400000" algn="tl" rotWithShape="0">
                    <a:srgbClr val="000000">
                      <a:alpha val="30000"/>
                    </a:srgbClr>
                  </a:outerShdw>
                </a:effectLst>
              </a:rPr>
              <a:t>, </a:t>
            </a:r>
            <a:r>
              <a:rPr lang="en-US" sz="5900" b="1" dirty="0" err="1" smtClean="0">
                <a:solidFill>
                  <a:srgbClr val="FF0000"/>
                </a:solidFill>
                <a:effectLst>
                  <a:outerShdw blurRad="50000" dist="30000" dir="5400000" algn="tl" rotWithShape="0">
                    <a:srgbClr val="000000">
                      <a:alpha val="30000"/>
                    </a:srgbClr>
                  </a:outerShdw>
                </a:effectLst>
              </a:rPr>
              <a:t>sublinguals</a:t>
            </a:r>
            <a:r>
              <a:rPr lang="en-US" sz="5900" b="1" dirty="0" smtClean="0">
                <a:solidFill>
                  <a:srgbClr val="FF0000"/>
                </a:solidFill>
                <a:effectLst>
                  <a:outerShdw blurRad="50000" dist="30000" dir="5400000" algn="tl" rotWithShape="0">
                    <a:srgbClr val="000000">
                      <a:alpha val="30000"/>
                    </a:srgbClr>
                  </a:outerShdw>
                </a:effectLst>
              </a:rPr>
              <a:t>, and </a:t>
            </a:r>
            <a:r>
              <a:rPr lang="en-US" sz="5900" b="1" dirty="0" err="1" smtClean="0">
                <a:solidFill>
                  <a:srgbClr val="FF0000"/>
                </a:solidFill>
                <a:effectLst>
                  <a:outerShdw blurRad="50000" dist="30000" dir="5400000" algn="tl" rotWithShape="0">
                    <a:srgbClr val="000000">
                      <a:alpha val="30000"/>
                    </a:srgbClr>
                  </a:outerShdw>
                </a:effectLst>
              </a:rPr>
              <a:t>infraorbitals</a:t>
            </a:r>
            <a:r>
              <a:rPr lang="en-US" sz="5900" b="1" dirty="0" smtClean="0">
                <a:effectLst>
                  <a:outerShdw blurRad="50000" dist="30000" dir="5400000" algn="tl" rotWithShape="0">
                    <a:srgbClr val="000000">
                      <a:alpha val="30000"/>
                    </a:srgbClr>
                  </a:outerShdw>
                </a:effectLst>
              </a:rPr>
              <a:t>. The latter pair is absent in human. </a:t>
            </a:r>
          </a:p>
          <a:p>
            <a:endParaRPr lang="en-US" sz="2900" b="1" dirty="0">
              <a:solidFill>
                <a:schemeClr val="accent6"/>
              </a:solidFill>
            </a:endParaRPr>
          </a:p>
        </p:txBody>
      </p:sp>
      <p:pic>
        <p:nvPicPr>
          <p:cNvPr id="12" name="Content Placeholder 11"/>
          <p:cNvPicPr>
            <a:picLocks noGrp="1"/>
          </p:cNvPicPr>
          <p:nvPr>
            <p:ph sz="half" idx="2"/>
          </p:nvPr>
        </p:nvPicPr>
        <p:blipFill>
          <a:blip r:embed="rId2" cstate="print"/>
          <a:srcRect l="24346" t="19614" r="44635"/>
          <a:stretch>
            <a:fillRect/>
          </a:stretch>
        </p:blipFill>
        <p:spPr bwMode="auto">
          <a:xfrm>
            <a:off x="4800600" y="1371600"/>
            <a:ext cx="4343400"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435608" y="274320"/>
            <a:ext cx="7498080" cy="792480"/>
          </a:xfrm>
        </p:spPr>
        <p:style>
          <a:lnRef idx="3">
            <a:schemeClr val="lt1"/>
          </a:lnRef>
          <a:fillRef idx="1">
            <a:schemeClr val="accent6"/>
          </a:fillRef>
          <a:effectRef idx="1">
            <a:schemeClr val="accent6"/>
          </a:effectRef>
          <a:fontRef idx="minor">
            <a:schemeClr val="lt1"/>
          </a:fontRef>
        </p:style>
        <p:txBody>
          <a:bodyPr>
            <a:normAutofit fontScale="90000"/>
          </a:bodyPr>
          <a:lstStyle/>
          <a:p>
            <a:pPr lvl="0" algn="ctr"/>
            <a:r>
              <a:rPr lang="en-US" sz="4400" dirty="0" smtClean="0"/>
              <a:t/>
            </a:r>
            <a:br>
              <a:rPr lang="en-US" sz="4400" dirty="0" smtClean="0"/>
            </a:br>
            <a:r>
              <a:rPr lang="en-US" sz="4800" b="1" dirty="0" smtClean="0"/>
              <a:t>Properties of saliva</a:t>
            </a:r>
            <a:r>
              <a:rPr lang="en-US" sz="4400" dirty="0" smtClean="0"/>
              <a:t/>
            </a:r>
            <a:br>
              <a:rPr lang="en-US" sz="4400" dirty="0" smtClean="0"/>
            </a:br>
            <a:endParaRPr lang="en-US" dirty="0"/>
          </a:p>
        </p:txBody>
      </p:sp>
      <p:sp>
        <p:nvSpPr>
          <p:cNvPr id="10" name="Content Placeholder 9"/>
          <p:cNvSpPr>
            <a:spLocks noGrp="1"/>
          </p:cNvSpPr>
          <p:nvPr>
            <p:ph sz="half" idx="1"/>
          </p:nvPr>
        </p:nvSpPr>
        <p:spPr>
          <a:xfrm>
            <a:off x="1219200" y="1524000"/>
            <a:ext cx="7620000" cy="4876800"/>
          </a:xfrm>
        </p:spPr>
        <p:style>
          <a:lnRef idx="0">
            <a:schemeClr val="accent6"/>
          </a:lnRef>
          <a:fillRef idx="3">
            <a:schemeClr val="accent6"/>
          </a:fillRef>
          <a:effectRef idx="3">
            <a:schemeClr val="accent6"/>
          </a:effectRef>
          <a:fontRef idx="minor">
            <a:schemeClr val="lt1"/>
          </a:fontRef>
        </p:style>
        <p:txBody>
          <a:bodyPr>
            <a:normAutofit/>
          </a:bodyPr>
          <a:lstStyle/>
          <a:p>
            <a:pPr>
              <a:buClr>
                <a:schemeClr val="bg1"/>
              </a:buClr>
              <a:buFont typeface="Wingdings" pitchFamily="2" charset="2"/>
              <a:buChar char="Ø"/>
            </a:pPr>
            <a:r>
              <a:rPr lang="en-US" b="1" dirty="0" smtClean="0"/>
              <a:t>Colorless and cloudy liquid.</a:t>
            </a:r>
          </a:p>
          <a:p>
            <a:pPr>
              <a:buClr>
                <a:schemeClr val="bg1"/>
              </a:buClr>
              <a:buFont typeface="Wingdings" pitchFamily="2" charset="2"/>
              <a:buChar char="Ø"/>
            </a:pPr>
            <a:r>
              <a:rPr lang="en-US" b="1" dirty="0" smtClean="0"/>
              <a:t>pH of 6.8 (5.6 -7.6). </a:t>
            </a:r>
          </a:p>
          <a:p>
            <a:pPr>
              <a:buClr>
                <a:schemeClr val="bg1"/>
              </a:buClr>
              <a:buFont typeface="Wingdings" pitchFamily="2" charset="2"/>
              <a:buChar char="Ø"/>
            </a:pPr>
            <a:r>
              <a:rPr lang="en-US" b="1" dirty="0" smtClean="0"/>
              <a:t>It contains 98.5- 99 % water and 1-1.5 % dense residues which includes organic compounds such as enzymes and </a:t>
            </a:r>
            <a:r>
              <a:rPr lang="en-US" b="1" dirty="0" err="1" smtClean="0"/>
              <a:t>mucin</a:t>
            </a:r>
            <a:r>
              <a:rPr lang="en-US" b="1" dirty="0" smtClean="0"/>
              <a:t> (a glycoprotein, responsible for the mucous appearance in saliva), inorganic compounds and cellular components such as epithelial cells, leukocytes, bacteria, and yeast</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143000" y="274320"/>
            <a:ext cx="7790688" cy="79248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6"/>
          </a:fillRef>
          <a:effectRef idx="1">
            <a:schemeClr val="accent6"/>
          </a:effectRef>
          <a:fontRef idx="minor">
            <a:schemeClr val="lt1"/>
          </a:fontRef>
        </p:style>
        <p:txBody>
          <a:bodyPr>
            <a:normAutofit fontScale="90000"/>
          </a:bodyPr>
          <a:lstStyle/>
          <a:p>
            <a:pPr lvl="0" algn="ctr"/>
            <a:r>
              <a:rPr lang="en-US" sz="4400" dirty="0" smtClean="0"/>
              <a:t/>
            </a:r>
            <a:br>
              <a:rPr lang="en-US" sz="4400" dirty="0" smtClean="0"/>
            </a:br>
            <a:r>
              <a:rPr lang="en-US" sz="4800" b="1" dirty="0" smtClean="0"/>
              <a:t>Functions of saliva</a:t>
            </a:r>
            <a:r>
              <a:rPr lang="en-US" sz="4400" dirty="0" smtClean="0"/>
              <a:t/>
            </a:r>
            <a:br>
              <a:rPr lang="en-US" sz="4400" dirty="0" smtClean="0"/>
            </a:br>
            <a:endParaRPr lang="en-US" dirty="0"/>
          </a:p>
        </p:txBody>
      </p:sp>
      <p:sp>
        <p:nvSpPr>
          <p:cNvPr id="10" name="Content Placeholder 9"/>
          <p:cNvSpPr>
            <a:spLocks noGrp="1"/>
          </p:cNvSpPr>
          <p:nvPr>
            <p:ph sz="half" idx="1"/>
          </p:nvPr>
        </p:nvSpPr>
        <p:spPr>
          <a:xfrm>
            <a:off x="1066800" y="1295400"/>
            <a:ext cx="7848600" cy="52578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1">
            <a:schemeClr val="accent6"/>
          </a:lnRef>
          <a:fillRef idx="3">
            <a:schemeClr val="accent6"/>
          </a:fillRef>
          <a:effectRef idx="2">
            <a:schemeClr val="accent6"/>
          </a:effectRef>
          <a:fontRef idx="minor">
            <a:schemeClr val="lt1"/>
          </a:fontRef>
        </p:style>
        <p:txBody>
          <a:bodyPr>
            <a:normAutofit fontScale="70000" lnSpcReduction="20000"/>
          </a:bodyPr>
          <a:lstStyle/>
          <a:p>
            <a:pPr>
              <a:buNone/>
            </a:pPr>
            <a:r>
              <a:rPr lang="en-US" sz="3400" b="1" dirty="0" smtClean="0"/>
              <a:t>1- Saliva moistens dry food.</a:t>
            </a:r>
          </a:p>
          <a:p>
            <a:pPr>
              <a:buNone/>
            </a:pPr>
            <a:r>
              <a:rPr lang="en-US" sz="3400" b="1" dirty="0" smtClean="0"/>
              <a:t>2- Saliva dissolves sugars, salts, and other soluble substances.</a:t>
            </a:r>
          </a:p>
          <a:p>
            <a:pPr>
              <a:buNone/>
            </a:pPr>
            <a:r>
              <a:rPr lang="en-US" sz="3400" b="1" dirty="0" smtClean="0"/>
              <a:t>3- Saliva converts starch into maltose by the action of amylase. </a:t>
            </a:r>
          </a:p>
          <a:p>
            <a:pPr>
              <a:buNone/>
            </a:pPr>
            <a:r>
              <a:rPr lang="en-US" sz="3400" b="1" dirty="0" smtClean="0"/>
              <a:t>4- Saliva cools down the hot food. </a:t>
            </a:r>
          </a:p>
          <a:p>
            <a:pPr>
              <a:buNone/>
            </a:pPr>
            <a:r>
              <a:rPr lang="en-US" sz="3400" b="1" dirty="0" smtClean="0"/>
              <a:t>5- Saliva cleans the mouth and throat. </a:t>
            </a:r>
          </a:p>
          <a:p>
            <a:pPr>
              <a:buNone/>
            </a:pPr>
            <a:r>
              <a:rPr lang="en-US" sz="3400" b="1" dirty="0" smtClean="0"/>
              <a:t>6- Saliva facilitates the movements of tongue and lips. </a:t>
            </a:r>
          </a:p>
          <a:p>
            <a:pPr>
              <a:buNone/>
            </a:pPr>
            <a:r>
              <a:rPr lang="en-US" sz="3400" b="1" dirty="0" smtClean="0"/>
              <a:t>7- Saliva contains buffering systems (bicarbonate, phosphate and </a:t>
            </a:r>
            <a:r>
              <a:rPr lang="en-US" sz="3400" b="1" dirty="0" err="1" smtClean="0"/>
              <a:t>mucin</a:t>
            </a:r>
            <a:r>
              <a:rPr lang="en-US" sz="3400" b="1" dirty="0" smtClean="0"/>
              <a:t>). </a:t>
            </a:r>
          </a:p>
          <a:p>
            <a:pPr>
              <a:buNone/>
            </a:pPr>
            <a:r>
              <a:rPr lang="en-US" sz="3400" b="1" dirty="0" smtClean="0"/>
              <a:t>8- Saliva helps in the water balance of the body. When the water content of the body is low, saliva is secreted to stimulate the thirst receptors in the throat, causing sensation of thirst. </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143000" y="274320"/>
            <a:ext cx="7790688" cy="79248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6"/>
          </a:fillRef>
          <a:effectRef idx="1">
            <a:schemeClr val="accent6"/>
          </a:effectRef>
          <a:fontRef idx="minor">
            <a:schemeClr val="lt1"/>
          </a:fontRef>
        </p:style>
        <p:txBody>
          <a:bodyPr>
            <a:normAutofit fontScale="90000"/>
          </a:bodyPr>
          <a:lstStyle/>
          <a:p>
            <a:pPr lvl="0" algn="ctr"/>
            <a:r>
              <a:rPr lang="en-US" sz="4400" dirty="0" smtClean="0"/>
              <a:t/>
            </a:r>
            <a:br>
              <a:rPr lang="en-US" sz="4400" dirty="0" smtClean="0"/>
            </a:br>
            <a:r>
              <a:rPr lang="en-US" sz="4800" b="1" dirty="0" smtClean="0"/>
              <a:t>Gastric digestion </a:t>
            </a:r>
            <a:r>
              <a:rPr lang="en-US" sz="4400" dirty="0" smtClean="0"/>
              <a:t/>
            </a:r>
            <a:br>
              <a:rPr lang="en-US" sz="4400" dirty="0" smtClean="0"/>
            </a:br>
            <a:endParaRPr lang="en-US" dirty="0"/>
          </a:p>
        </p:txBody>
      </p:sp>
      <p:sp>
        <p:nvSpPr>
          <p:cNvPr id="10" name="Content Placeholder 9"/>
          <p:cNvSpPr>
            <a:spLocks noGrp="1"/>
          </p:cNvSpPr>
          <p:nvPr>
            <p:ph sz="half" idx="1"/>
          </p:nvPr>
        </p:nvSpPr>
        <p:spPr>
          <a:xfrm>
            <a:off x="1066800" y="1371600"/>
            <a:ext cx="4953000" cy="50292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1">
            <a:schemeClr val="accent6"/>
          </a:lnRef>
          <a:fillRef idx="3">
            <a:schemeClr val="accent6"/>
          </a:fillRef>
          <a:effectRef idx="2">
            <a:schemeClr val="accent6"/>
          </a:effectRef>
          <a:fontRef idx="minor">
            <a:schemeClr val="lt1"/>
          </a:fontRef>
        </p:style>
        <p:txBody>
          <a:bodyPr>
            <a:normAutofit fontScale="77500" lnSpcReduction="20000"/>
          </a:bodyPr>
          <a:lstStyle/>
          <a:p>
            <a:pPr>
              <a:buClr>
                <a:schemeClr val="bg1"/>
              </a:buClr>
              <a:buFont typeface="Wingdings" pitchFamily="2" charset="2"/>
              <a:buChar char="Ø"/>
            </a:pPr>
            <a:r>
              <a:rPr lang="en-US" sz="3500" dirty="0" smtClean="0"/>
              <a:t>In the stomach a </a:t>
            </a:r>
            <a:r>
              <a:rPr lang="en-US" sz="3500" dirty="0" err="1" smtClean="0"/>
              <a:t>mechano</a:t>
            </a:r>
            <a:r>
              <a:rPr lang="en-US" sz="3500" dirty="0" smtClean="0"/>
              <a:t>-chemical process takes place. </a:t>
            </a:r>
          </a:p>
          <a:p>
            <a:pPr>
              <a:buClr>
                <a:schemeClr val="bg1"/>
              </a:buClr>
              <a:buFont typeface="Wingdings" pitchFamily="2" charset="2"/>
              <a:buChar char="Ø"/>
            </a:pPr>
            <a:endParaRPr lang="en-US" sz="3500" dirty="0" smtClean="0"/>
          </a:p>
          <a:p>
            <a:pPr>
              <a:buClr>
                <a:schemeClr val="bg1"/>
              </a:buClr>
              <a:buFont typeface="Wingdings" pitchFamily="2" charset="2"/>
              <a:buChar char="Ø"/>
            </a:pPr>
            <a:r>
              <a:rPr lang="en-US" sz="3500" dirty="0" smtClean="0"/>
              <a:t>The gastric juice secreted by three types of gastric glands: </a:t>
            </a:r>
          </a:p>
          <a:p>
            <a:pPr>
              <a:buClr>
                <a:schemeClr val="bg1"/>
              </a:buClr>
              <a:buNone/>
            </a:pPr>
            <a:r>
              <a:rPr lang="en-US" sz="3500" dirty="0" smtClean="0"/>
              <a:t>1- </a:t>
            </a:r>
            <a:r>
              <a:rPr lang="en-US" sz="3500" dirty="0" smtClean="0">
                <a:solidFill>
                  <a:srgbClr val="FFFF00"/>
                </a:solidFill>
              </a:rPr>
              <a:t>Gastric glands </a:t>
            </a:r>
            <a:r>
              <a:rPr lang="en-US" sz="3500" dirty="0" smtClean="0"/>
              <a:t>secrete </a:t>
            </a:r>
            <a:r>
              <a:rPr lang="en-US" sz="3500" dirty="0" smtClean="0">
                <a:solidFill>
                  <a:srgbClr val="FFFF00"/>
                </a:solidFill>
              </a:rPr>
              <a:t>mucous</a:t>
            </a:r>
            <a:r>
              <a:rPr lang="en-US" sz="3500" dirty="0" smtClean="0"/>
              <a:t>. </a:t>
            </a:r>
          </a:p>
          <a:p>
            <a:pPr>
              <a:buClr>
                <a:schemeClr val="bg1"/>
              </a:buClr>
              <a:buNone/>
            </a:pPr>
            <a:r>
              <a:rPr lang="en-US" sz="3500" dirty="0" smtClean="0"/>
              <a:t>2- </a:t>
            </a:r>
            <a:r>
              <a:rPr lang="en-US" sz="3500" dirty="0" err="1" smtClean="0">
                <a:solidFill>
                  <a:srgbClr val="FFFF00"/>
                </a:solidFill>
              </a:rPr>
              <a:t>Fundal</a:t>
            </a:r>
            <a:r>
              <a:rPr lang="en-US" sz="3500" dirty="0" smtClean="0">
                <a:solidFill>
                  <a:srgbClr val="FFFF00"/>
                </a:solidFill>
              </a:rPr>
              <a:t> glands </a:t>
            </a:r>
            <a:r>
              <a:rPr lang="en-US" sz="3500" dirty="0" smtClean="0"/>
              <a:t>composed of two types of cells </a:t>
            </a:r>
            <a:r>
              <a:rPr lang="en-US" sz="3500" dirty="0" smtClean="0">
                <a:solidFill>
                  <a:srgbClr val="FFFF00"/>
                </a:solidFill>
              </a:rPr>
              <a:t>the central or chief cells</a:t>
            </a:r>
            <a:r>
              <a:rPr lang="en-US" sz="3500" dirty="0" smtClean="0">
                <a:solidFill>
                  <a:srgbClr val="FF0000"/>
                </a:solidFill>
              </a:rPr>
              <a:t> </a:t>
            </a:r>
            <a:r>
              <a:rPr lang="en-US" sz="3500" dirty="0" smtClean="0"/>
              <a:t>which secret </a:t>
            </a:r>
            <a:r>
              <a:rPr lang="en-US" sz="3500" dirty="0" smtClean="0">
                <a:solidFill>
                  <a:srgbClr val="FFFF00"/>
                </a:solidFill>
              </a:rPr>
              <a:t>pepsin and rennin</a:t>
            </a:r>
            <a:r>
              <a:rPr lang="en-US" sz="3500" dirty="0" smtClean="0"/>
              <a:t>, and </a:t>
            </a:r>
            <a:r>
              <a:rPr lang="en-US" sz="3500" dirty="0" smtClean="0">
                <a:solidFill>
                  <a:srgbClr val="FFFF00"/>
                </a:solidFill>
              </a:rPr>
              <a:t>parietal cells</a:t>
            </a:r>
            <a:r>
              <a:rPr lang="en-US" sz="3500" dirty="0" smtClean="0">
                <a:solidFill>
                  <a:srgbClr val="FF0000"/>
                </a:solidFill>
              </a:rPr>
              <a:t> </a:t>
            </a:r>
            <a:r>
              <a:rPr lang="en-US" sz="3500" dirty="0" smtClean="0"/>
              <a:t>which secrete </a:t>
            </a:r>
            <a:r>
              <a:rPr lang="en-US" sz="3500" dirty="0" smtClean="0">
                <a:solidFill>
                  <a:srgbClr val="FFFF00"/>
                </a:solidFill>
              </a:rPr>
              <a:t>HCI</a:t>
            </a:r>
            <a:r>
              <a:rPr lang="en-US" sz="3500" dirty="0" smtClean="0"/>
              <a:t> . </a:t>
            </a:r>
          </a:p>
          <a:p>
            <a:pPr>
              <a:buClr>
                <a:schemeClr val="bg1"/>
              </a:buClr>
              <a:buNone/>
            </a:pPr>
            <a:r>
              <a:rPr lang="en-US" sz="3500" dirty="0" smtClean="0"/>
              <a:t>3- </a:t>
            </a:r>
            <a:r>
              <a:rPr lang="en-US" sz="3500" dirty="0" smtClean="0">
                <a:solidFill>
                  <a:srgbClr val="FFFF00"/>
                </a:solidFill>
              </a:rPr>
              <a:t>Pyloric glands </a:t>
            </a:r>
            <a:r>
              <a:rPr lang="en-US" sz="3500" dirty="0" smtClean="0"/>
              <a:t>secrete </a:t>
            </a:r>
            <a:r>
              <a:rPr lang="en-US" sz="3500" dirty="0" smtClean="0">
                <a:solidFill>
                  <a:srgbClr val="FFFF00"/>
                </a:solidFill>
              </a:rPr>
              <a:t>pepsin and rennin.</a:t>
            </a:r>
            <a:endParaRPr lang="en-US" sz="3000" dirty="0" smtClean="0">
              <a:solidFill>
                <a:srgbClr val="FFFF00"/>
              </a:solidFill>
            </a:endParaRPr>
          </a:p>
          <a:p>
            <a:pPr>
              <a:buNone/>
            </a:pPr>
            <a:endParaRPr lang="en-US" dirty="0">
              <a:latin typeface="Times New Roman" pitchFamily="18" charset="0"/>
              <a:cs typeface="Times New Roman" pitchFamily="18" charset="0"/>
            </a:endParaRPr>
          </a:p>
        </p:txBody>
      </p:sp>
      <p:pic>
        <p:nvPicPr>
          <p:cNvPr id="5" name="Picture 2" descr="SEER Training: Stomach"/>
          <p:cNvPicPr>
            <a:picLocks noChangeAspect="1" noChangeArrowheads="1"/>
          </p:cNvPicPr>
          <p:nvPr/>
        </p:nvPicPr>
        <p:blipFill>
          <a:blip r:embed="rId2" cstate="print"/>
          <a:srcRect t="2857" r="44444"/>
          <a:stretch>
            <a:fillRect/>
          </a:stretch>
        </p:blipFill>
        <p:spPr bwMode="auto">
          <a:xfrm>
            <a:off x="6248400" y="1524000"/>
            <a:ext cx="2667000" cy="4648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143000" y="304800"/>
            <a:ext cx="7498080" cy="792480"/>
          </a:xfrm>
        </p:spPr>
        <p:style>
          <a:lnRef idx="3">
            <a:schemeClr val="lt1"/>
          </a:lnRef>
          <a:fillRef idx="1">
            <a:schemeClr val="accent6"/>
          </a:fillRef>
          <a:effectRef idx="1">
            <a:schemeClr val="accent6"/>
          </a:effectRef>
          <a:fontRef idx="minor">
            <a:schemeClr val="lt1"/>
          </a:fontRef>
        </p:style>
        <p:txBody>
          <a:bodyPr>
            <a:normAutofit fontScale="90000"/>
          </a:bodyPr>
          <a:lstStyle/>
          <a:p>
            <a:pPr lvl="0" algn="ctr"/>
            <a:r>
              <a:rPr lang="en-US" sz="4400" dirty="0" smtClean="0"/>
              <a:t/>
            </a:r>
            <a:br>
              <a:rPr lang="en-US" sz="4400" dirty="0" smtClean="0"/>
            </a:br>
            <a:r>
              <a:rPr lang="en-US" sz="4800" b="1" dirty="0" smtClean="0"/>
              <a:t> </a:t>
            </a:r>
            <a:r>
              <a:rPr lang="en-US" sz="4400" b="1" dirty="0" smtClean="0"/>
              <a:t>Intestinal digestion</a:t>
            </a:r>
            <a:r>
              <a:rPr lang="en-US" sz="4400" dirty="0" smtClean="0"/>
              <a:t/>
            </a:r>
            <a:br>
              <a:rPr lang="en-US" sz="4400" dirty="0" smtClean="0"/>
            </a:br>
            <a:endParaRPr lang="en-US" dirty="0"/>
          </a:p>
        </p:txBody>
      </p:sp>
      <p:sp>
        <p:nvSpPr>
          <p:cNvPr id="10" name="Content Placeholder 9"/>
          <p:cNvSpPr>
            <a:spLocks noGrp="1"/>
          </p:cNvSpPr>
          <p:nvPr>
            <p:ph sz="half" idx="1"/>
          </p:nvPr>
        </p:nvSpPr>
        <p:spPr>
          <a:xfrm>
            <a:off x="1219200" y="1447800"/>
            <a:ext cx="7696200" cy="51816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a:noAutofit/>
          </a:bodyPr>
          <a:lstStyle/>
          <a:p>
            <a:pPr>
              <a:buNone/>
            </a:pPr>
            <a:r>
              <a:rPr lang="en-US" sz="2400" b="1" dirty="0" smtClean="0"/>
              <a:t>Three different juices are concerned in the intestinal digestion; </a:t>
            </a:r>
            <a:r>
              <a:rPr lang="en-US" sz="2400" b="1" dirty="0" smtClean="0">
                <a:solidFill>
                  <a:srgbClr val="FFFF00"/>
                </a:solidFill>
              </a:rPr>
              <a:t>the pancreatic juice, the bile, and the intestinal juice</a:t>
            </a:r>
            <a:r>
              <a:rPr lang="en-US" sz="2400" b="1" dirty="0" smtClean="0"/>
              <a:t>. </a:t>
            </a:r>
          </a:p>
          <a:p>
            <a:pPr>
              <a:buNone/>
            </a:pPr>
            <a:r>
              <a:rPr lang="en-US" sz="2400" b="1" u="sng" dirty="0" smtClean="0">
                <a:solidFill>
                  <a:srgbClr val="FFFF00"/>
                </a:solidFill>
              </a:rPr>
              <a:t>(a) Pancreatic juice: </a:t>
            </a:r>
            <a:endParaRPr lang="en-US" sz="2400" b="1" dirty="0" smtClean="0">
              <a:solidFill>
                <a:srgbClr val="FFFF00"/>
              </a:solidFill>
            </a:endParaRPr>
          </a:p>
          <a:p>
            <a:pPr>
              <a:buClr>
                <a:srgbClr val="FFFF00"/>
              </a:buClr>
              <a:buFont typeface="Wingdings" pitchFamily="2" charset="2"/>
              <a:buChar char="Ø"/>
            </a:pPr>
            <a:r>
              <a:rPr lang="en-US" sz="2400" b="1" dirty="0" smtClean="0"/>
              <a:t>The fresh pancreatic juice is </a:t>
            </a:r>
            <a:r>
              <a:rPr lang="en-US" sz="2400" b="1" dirty="0" smtClean="0">
                <a:solidFill>
                  <a:srgbClr val="FFFF00"/>
                </a:solidFill>
              </a:rPr>
              <a:t>alkaline</a:t>
            </a:r>
            <a:r>
              <a:rPr lang="en-US" sz="2400" b="1" dirty="0" smtClean="0"/>
              <a:t>. </a:t>
            </a:r>
            <a:endParaRPr lang="en-US" sz="2400" b="1" dirty="0" smtClean="0"/>
          </a:p>
          <a:p>
            <a:pPr>
              <a:buClr>
                <a:srgbClr val="FFFF00"/>
              </a:buClr>
              <a:buFont typeface="Wingdings" pitchFamily="2" charset="2"/>
              <a:buChar char="Ø"/>
            </a:pPr>
            <a:r>
              <a:rPr lang="en-US" sz="2400" b="1" dirty="0" smtClean="0"/>
              <a:t>Pancreatic </a:t>
            </a:r>
            <a:r>
              <a:rPr lang="en-US" sz="2400" b="1" dirty="0" smtClean="0"/>
              <a:t>secretion is a </a:t>
            </a:r>
            <a:r>
              <a:rPr lang="en-US" sz="2400" b="1" dirty="0" smtClean="0">
                <a:solidFill>
                  <a:srgbClr val="FFFF00"/>
                </a:solidFill>
              </a:rPr>
              <a:t>complete digestive juice </a:t>
            </a:r>
            <a:r>
              <a:rPr lang="en-US" sz="2400" b="1" dirty="0" smtClean="0"/>
              <a:t>because it contains protein splitting enzymes </a:t>
            </a:r>
            <a:r>
              <a:rPr lang="en-US" sz="2400" b="1" dirty="0" smtClean="0">
                <a:solidFill>
                  <a:srgbClr val="FFFF00"/>
                </a:solidFill>
              </a:rPr>
              <a:t>( </a:t>
            </a:r>
            <a:r>
              <a:rPr lang="en-US" sz="2400" b="1" dirty="0" err="1" smtClean="0">
                <a:solidFill>
                  <a:srgbClr val="FFFF00"/>
                </a:solidFill>
              </a:rPr>
              <a:t>trypsin</a:t>
            </a:r>
            <a:r>
              <a:rPr lang="en-US" sz="2400" b="1" dirty="0" smtClean="0">
                <a:solidFill>
                  <a:srgbClr val="FFFF00"/>
                </a:solidFill>
              </a:rPr>
              <a:t> and peptidases</a:t>
            </a:r>
            <a:r>
              <a:rPr lang="en-US" sz="2400" b="1" dirty="0" smtClean="0"/>
              <a:t>), carbohydrate splitting enzymes (</a:t>
            </a:r>
            <a:r>
              <a:rPr lang="en-US" sz="2400" b="1" dirty="0" smtClean="0">
                <a:solidFill>
                  <a:srgbClr val="FFFF00"/>
                </a:solidFill>
              </a:rPr>
              <a:t>pancreatic amylase and </a:t>
            </a:r>
            <a:r>
              <a:rPr lang="en-US" sz="2400" b="1" dirty="0" err="1" smtClean="0">
                <a:solidFill>
                  <a:srgbClr val="FFFF00"/>
                </a:solidFill>
              </a:rPr>
              <a:t>invertases</a:t>
            </a:r>
            <a:r>
              <a:rPr lang="en-US" sz="2400" b="1" dirty="0" smtClean="0">
                <a:solidFill>
                  <a:srgbClr val="FFFF00"/>
                </a:solidFill>
              </a:rPr>
              <a:t> </a:t>
            </a:r>
            <a:r>
              <a:rPr lang="en-US" sz="2400" b="1" dirty="0" smtClean="0"/>
              <a:t>), fat splitting enzyme (</a:t>
            </a:r>
            <a:r>
              <a:rPr lang="en-US" sz="2400" b="1" dirty="0" smtClean="0">
                <a:solidFill>
                  <a:srgbClr val="FFFF00"/>
                </a:solidFill>
              </a:rPr>
              <a:t>lipase</a:t>
            </a:r>
            <a:r>
              <a:rPr lang="en-US" sz="2400" b="1" dirty="0" smtClean="0"/>
              <a:t>) and nucleic acids splitting enzymes. </a:t>
            </a:r>
          </a:p>
          <a:p>
            <a:pPr>
              <a:buNone/>
            </a:pP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half" idx="1"/>
          </p:nvPr>
        </p:nvSpPr>
        <p:spPr>
          <a:xfrm>
            <a:off x="990600" y="0"/>
            <a:ext cx="8153400" cy="68580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a:noAutofit/>
          </a:bodyPr>
          <a:lstStyle/>
          <a:p>
            <a:pPr>
              <a:buNone/>
            </a:pPr>
            <a:r>
              <a:rPr lang="en-US" sz="2200" b="1" u="sng" dirty="0" smtClean="0"/>
              <a:t>(b) Bile juice: </a:t>
            </a:r>
            <a:r>
              <a:rPr lang="en-US" sz="2000" b="1" dirty="0" smtClean="0"/>
              <a:t>The </a:t>
            </a:r>
            <a:r>
              <a:rPr lang="en-US" sz="2000" b="1" dirty="0" smtClean="0"/>
              <a:t>bile is secreted from </a:t>
            </a:r>
            <a:r>
              <a:rPr lang="en-US" sz="2000" b="1" dirty="0" smtClean="0">
                <a:solidFill>
                  <a:srgbClr val="FFFF00"/>
                </a:solidFill>
              </a:rPr>
              <a:t>the liver </a:t>
            </a:r>
            <a:r>
              <a:rPr lang="en-US" sz="2000" b="1" dirty="0" smtClean="0"/>
              <a:t>and stored in </a:t>
            </a:r>
            <a:r>
              <a:rPr lang="en-US" sz="2000" b="1" dirty="0" smtClean="0"/>
              <a:t>the </a:t>
            </a:r>
            <a:r>
              <a:rPr lang="en-US" sz="2000" b="1" dirty="0" smtClean="0">
                <a:solidFill>
                  <a:srgbClr val="FFFF00"/>
                </a:solidFill>
              </a:rPr>
              <a:t>gall </a:t>
            </a:r>
            <a:r>
              <a:rPr lang="en-US" sz="2000" b="1" dirty="0" smtClean="0">
                <a:solidFill>
                  <a:srgbClr val="FFFF00"/>
                </a:solidFill>
              </a:rPr>
              <a:t>bladder </a:t>
            </a:r>
            <a:r>
              <a:rPr lang="en-US" sz="2000" b="1" dirty="0" smtClean="0"/>
              <a:t>in a concentrated form</a:t>
            </a:r>
            <a:r>
              <a:rPr lang="en-US" sz="2000" b="1" dirty="0" smtClean="0"/>
              <a:t>.</a:t>
            </a:r>
          </a:p>
          <a:p>
            <a:pPr>
              <a:buNone/>
            </a:pPr>
            <a:r>
              <a:rPr lang="en-US" sz="2000" b="1" dirty="0" smtClean="0"/>
              <a:t>The important constituent of the bile are </a:t>
            </a:r>
            <a:r>
              <a:rPr lang="en-US" sz="2000" b="1" dirty="0" smtClean="0">
                <a:solidFill>
                  <a:srgbClr val="FFFF00"/>
                </a:solidFill>
              </a:rPr>
              <a:t>bile acids and their salts, bile pigments, lipids, proteins, inorganic salts, and water.</a:t>
            </a:r>
          </a:p>
          <a:p>
            <a:pPr>
              <a:buNone/>
            </a:pPr>
            <a:r>
              <a:rPr lang="en-US" sz="2200" b="1" u="sng" dirty="0" smtClean="0">
                <a:solidFill>
                  <a:srgbClr val="FFFF00"/>
                </a:solidFill>
              </a:rPr>
              <a:t>Functions of the bile: </a:t>
            </a:r>
            <a:endParaRPr lang="en-US" sz="2200" b="1" dirty="0" smtClean="0">
              <a:solidFill>
                <a:srgbClr val="FFFF00"/>
              </a:solidFill>
            </a:endParaRPr>
          </a:p>
          <a:p>
            <a:pPr>
              <a:buNone/>
            </a:pPr>
            <a:r>
              <a:rPr lang="en-US" sz="2200" b="1" dirty="0" smtClean="0"/>
              <a:t>1- stimulates the peristaltic movement of the intestine. </a:t>
            </a:r>
          </a:p>
          <a:p>
            <a:pPr>
              <a:buNone/>
            </a:pPr>
            <a:r>
              <a:rPr lang="en-US" sz="2200" b="1" dirty="0" smtClean="0"/>
              <a:t>2- helps in absorption of proteins and carbohydrates. </a:t>
            </a:r>
          </a:p>
          <a:p>
            <a:pPr>
              <a:buNone/>
            </a:pPr>
            <a:r>
              <a:rPr lang="en-US" sz="2200" b="1" dirty="0" smtClean="0"/>
              <a:t>3- helps in emulsification of fats and its absorption </a:t>
            </a:r>
          </a:p>
          <a:p>
            <a:pPr>
              <a:buNone/>
            </a:pPr>
            <a:r>
              <a:rPr lang="en-US" sz="2200" b="1" dirty="0" smtClean="0"/>
              <a:t>4- helps in absorption of fat-soluble vitamins. </a:t>
            </a:r>
          </a:p>
          <a:p>
            <a:pPr>
              <a:buNone/>
            </a:pPr>
            <a:r>
              <a:rPr lang="en-US" sz="2200" b="1" dirty="0" smtClean="0"/>
              <a:t>5- stimulates pancreatic secretion. </a:t>
            </a:r>
          </a:p>
          <a:p>
            <a:pPr>
              <a:buNone/>
            </a:pPr>
            <a:r>
              <a:rPr lang="en-US" sz="2200" b="1" dirty="0" smtClean="0"/>
              <a:t>6- activates pancreatic lipase in the gut lumen. </a:t>
            </a:r>
          </a:p>
          <a:p>
            <a:pPr>
              <a:buNone/>
            </a:pPr>
            <a:r>
              <a:rPr lang="en-US" sz="2200" b="1" dirty="0" smtClean="0"/>
              <a:t>7 - inhibits </a:t>
            </a:r>
            <a:r>
              <a:rPr lang="en-US" sz="2200" b="1" dirty="0" err="1" smtClean="0"/>
              <a:t>reabsorption</a:t>
            </a:r>
            <a:r>
              <a:rPr lang="en-US" sz="2200" b="1" dirty="0" smtClean="0"/>
              <a:t> of water and electrolytes in the colon, and increase colon motility. </a:t>
            </a:r>
          </a:p>
          <a:p>
            <a:pPr>
              <a:buNone/>
            </a:pPr>
            <a:r>
              <a:rPr lang="en-US" sz="2200" b="1" dirty="0" smtClean="0"/>
              <a:t>8- bile acids increase the bile flow. </a:t>
            </a:r>
          </a:p>
          <a:p>
            <a:pPr>
              <a:buNone/>
            </a:pPr>
            <a:r>
              <a:rPr lang="en-US" sz="2200" b="1" dirty="0" smtClean="0"/>
              <a:t>9- bile pigments impart a color to the feces. </a:t>
            </a:r>
          </a:p>
          <a:p>
            <a:pPr>
              <a:buNone/>
            </a:pPr>
            <a:r>
              <a:rPr lang="en-US" sz="2200" b="1" dirty="0" smtClean="0"/>
              <a:t>10- the inorganic salts in the bile act for balancing osmotic- pressure of extracellular fluids. </a:t>
            </a:r>
          </a:p>
          <a:p>
            <a:pPr>
              <a:buNone/>
            </a:pPr>
            <a:r>
              <a:rPr lang="en-US" sz="2400" dirty="0" smtClean="0"/>
              <a:t> </a:t>
            </a:r>
          </a:p>
          <a:p>
            <a:pPr>
              <a:buNone/>
            </a:pPr>
            <a:endParaRPr lang="en-US" sz="2400" b="1"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half" idx="1"/>
          </p:nvPr>
        </p:nvSpPr>
        <p:spPr>
          <a:xfrm>
            <a:off x="990600" y="0"/>
            <a:ext cx="8153400" cy="6858000"/>
          </a:xfrm>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style>
          <a:lnRef idx="0">
            <a:schemeClr val="accent6"/>
          </a:lnRef>
          <a:fillRef idx="3">
            <a:schemeClr val="accent6"/>
          </a:fillRef>
          <a:effectRef idx="3">
            <a:schemeClr val="accent6"/>
          </a:effectRef>
          <a:fontRef idx="minor">
            <a:schemeClr val="lt1"/>
          </a:fontRef>
        </p:style>
        <p:txBody>
          <a:bodyPr>
            <a:noAutofit/>
          </a:bodyPr>
          <a:lstStyle/>
          <a:p>
            <a:pPr>
              <a:buNone/>
            </a:pPr>
            <a:r>
              <a:rPr lang="en-US" sz="2400" b="1" u="sng" dirty="0" smtClean="0">
                <a:solidFill>
                  <a:srgbClr val="FFFF00"/>
                </a:solidFill>
              </a:rPr>
              <a:t>(c) Intestinal juice</a:t>
            </a:r>
            <a:r>
              <a:rPr lang="en-US" sz="2400" b="1" u="sng" dirty="0" smtClean="0"/>
              <a:t>: </a:t>
            </a:r>
            <a:r>
              <a:rPr lang="en-US" sz="2400" b="1" dirty="0" smtClean="0"/>
              <a:t> The </a:t>
            </a:r>
            <a:r>
              <a:rPr lang="en-US" sz="2400" b="1" dirty="0" smtClean="0"/>
              <a:t>intestinal glands are present in crypts of </a:t>
            </a:r>
            <a:r>
              <a:rPr lang="en-US" sz="2400" b="1" dirty="0" err="1" smtClean="0"/>
              <a:t>Lieberkuhn</a:t>
            </a:r>
            <a:r>
              <a:rPr lang="en-US" sz="2400" b="1" dirty="0" smtClean="0"/>
              <a:t>, which secret the intestinal </a:t>
            </a:r>
            <a:r>
              <a:rPr lang="en-US" sz="2400" b="1" dirty="0" smtClean="0"/>
              <a:t>juice.</a:t>
            </a:r>
          </a:p>
          <a:p>
            <a:pPr>
              <a:buNone/>
            </a:pPr>
            <a:endParaRPr lang="en-US" sz="2400" b="1" dirty="0" smtClean="0"/>
          </a:p>
          <a:p>
            <a:pPr>
              <a:buNone/>
            </a:pPr>
            <a:r>
              <a:rPr lang="en-US" sz="2400" b="1" dirty="0" smtClean="0"/>
              <a:t> </a:t>
            </a:r>
            <a:r>
              <a:rPr lang="en-US" sz="2400" b="1" u="sng" dirty="0" smtClean="0">
                <a:solidFill>
                  <a:srgbClr val="FFFF00"/>
                </a:solidFill>
              </a:rPr>
              <a:t>Important </a:t>
            </a:r>
            <a:r>
              <a:rPr lang="en-US" sz="2400" b="1" u="sng" dirty="0" smtClean="0">
                <a:solidFill>
                  <a:srgbClr val="FFFF00"/>
                </a:solidFill>
              </a:rPr>
              <a:t>enzymes of the intestinal juice are: </a:t>
            </a:r>
          </a:p>
          <a:p>
            <a:pPr>
              <a:buFont typeface="Wingdings" pitchFamily="2" charset="2"/>
              <a:buChar char="Ø"/>
            </a:pPr>
            <a:r>
              <a:rPr lang="en-US" sz="2400" b="1" dirty="0" err="1" smtClean="0">
                <a:solidFill>
                  <a:srgbClr val="FFFF00"/>
                </a:solidFill>
              </a:rPr>
              <a:t>Entrokinase</a:t>
            </a:r>
            <a:r>
              <a:rPr lang="en-US" sz="2400" b="1" dirty="0" smtClean="0">
                <a:solidFill>
                  <a:srgbClr val="FFFF00"/>
                </a:solidFill>
              </a:rPr>
              <a:t>:</a:t>
            </a:r>
            <a:r>
              <a:rPr lang="en-US" sz="2400" b="1" dirty="0" smtClean="0"/>
              <a:t> </a:t>
            </a:r>
            <a:r>
              <a:rPr lang="en-US" sz="2400" b="1" dirty="0" smtClean="0"/>
              <a:t>is secreted in the intestine to activate </a:t>
            </a:r>
            <a:r>
              <a:rPr lang="en-US" sz="2400" b="1" dirty="0" err="1" smtClean="0"/>
              <a:t>trypsinogen</a:t>
            </a:r>
            <a:r>
              <a:rPr lang="en-US" sz="2400" b="1" dirty="0" smtClean="0"/>
              <a:t> of the pancreas into active </a:t>
            </a:r>
            <a:r>
              <a:rPr lang="en-US" sz="2400" b="1" dirty="0" err="1" smtClean="0"/>
              <a:t>trypsin</a:t>
            </a:r>
            <a:r>
              <a:rPr lang="en-US" sz="2400" b="1" dirty="0" smtClean="0"/>
              <a:t>.  </a:t>
            </a:r>
          </a:p>
          <a:p>
            <a:pPr>
              <a:buFont typeface="Wingdings" pitchFamily="2" charset="2"/>
              <a:buChar char="Ø"/>
            </a:pPr>
            <a:r>
              <a:rPr lang="en-US" sz="2400" b="1" u="sng" dirty="0" smtClean="0">
                <a:solidFill>
                  <a:srgbClr val="FFFF00"/>
                </a:solidFill>
              </a:rPr>
              <a:t>Peptidases:</a:t>
            </a:r>
            <a:r>
              <a:rPr lang="en-US" sz="2400" b="1" dirty="0" smtClean="0"/>
              <a:t> enzymes </a:t>
            </a:r>
            <a:r>
              <a:rPr lang="en-US" sz="2400" b="1" dirty="0" err="1" smtClean="0"/>
              <a:t>hydrolyse</a:t>
            </a:r>
            <a:r>
              <a:rPr lang="en-US" sz="2400" b="1" dirty="0" smtClean="0"/>
              <a:t> </a:t>
            </a:r>
            <a:r>
              <a:rPr lang="en-US" sz="2400" b="1" dirty="0" err="1" smtClean="0"/>
              <a:t>proteoses</a:t>
            </a:r>
            <a:r>
              <a:rPr lang="en-US" sz="2400" b="1" dirty="0" smtClean="0"/>
              <a:t>, peptones, and peptides into amino acids. They may be </a:t>
            </a:r>
            <a:r>
              <a:rPr lang="en-US" sz="2400" b="1" dirty="0" err="1" smtClean="0"/>
              <a:t>carboxypeptidases</a:t>
            </a:r>
            <a:r>
              <a:rPr lang="en-US" sz="2400" b="1" dirty="0" smtClean="0"/>
              <a:t> or </a:t>
            </a:r>
            <a:r>
              <a:rPr lang="en-US" sz="2400" b="1" dirty="0" err="1" smtClean="0"/>
              <a:t>aminopeptidases</a:t>
            </a:r>
            <a:r>
              <a:rPr lang="en-US" sz="2400" b="1" dirty="0" smtClean="0"/>
              <a:t>. </a:t>
            </a:r>
          </a:p>
          <a:p>
            <a:pPr>
              <a:buFont typeface="Wingdings" pitchFamily="2" charset="2"/>
              <a:buChar char="Ø"/>
            </a:pPr>
            <a:r>
              <a:rPr lang="en-US" sz="2400" b="1" u="sng" dirty="0" err="1" smtClean="0">
                <a:solidFill>
                  <a:srgbClr val="FFFF00"/>
                </a:solidFill>
              </a:rPr>
              <a:t>Invertases</a:t>
            </a:r>
            <a:r>
              <a:rPr lang="en-US" sz="2400" b="1" u="sng" dirty="0" smtClean="0">
                <a:solidFill>
                  <a:srgbClr val="FFFF00"/>
                </a:solidFill>
              </a:rPr>
              <a:t>:</a:t>
            </a:r>
            <a:r>
              <a:rPr lang="en-US" sz="2400" b="1" dirty="0" smtClean="0"/>
              <a:t> </a:t>
            </a:r>
            <a:r>
              <a:rPr lang="en-US" sz="2400" b="1" dirty="0" smtClean="0"/>
              <a:t>include </a:t>
            </a:r>
            <a:r>
              <a:rPr lang="en-US" sz="2400" b="1" dirty="0" smtClean="0"/>
              <a:t>maltase, lactase, </a:t>
            </a:r>
            <a:r>
              <a:rPr lang="en-US" sz="2400" b="1" dirty="0" err="1" smtClean="0"/>
              <a:t>sucrase</a:t>
            </a:r>
            <a:r>
              <a:rPr lang="en-US" sz="2400" b="1" dirty="0" smtClean="0"/>
              <a:t>, and other inverting enzymes, which act upon maltose lactose, sucrose and other disaccharides, respectively, converting them into </a:t>
            </a:r>
            <a:r>
              <a:rPr lang="en-US" sz="2400" b="1" dirty="0" err="1" smtClean="0"/>
              <a:t>monosaccharides</a:t>
            </a:r>
            <a:r>
              <a:rPr lang="en-US" sz="2400" b="1" dirty="0" smtClean="0"/>
              <a:t> or simple sugars. </a:t>
            </a:r>
          </a:p>
          <a:p>
            <a:pPr>
              <a:buNone/>
            </a:pPr>
            <a:r>
              <a:rPr lang="en-US" sz="2400" dirty="0" smtClean="0"/>
              <a:t> </a:t>
            </a:r>
          </a:p>
          <a:p>
            <a:pPr>
              <a:buNone/>
            </a:pPr>
            <a:endParaRPr lang="en-US" sz="2400" b="1" dirty="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1253</TotalTime>
  <Words>1357</Words>
  <Application>Microsoft Office PowerPoint</Application>
  <PresentationFormat>On-screen Show (4:3)</PresentationFormat>
  <Paragraphs>111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Solstice</vt:lpstr>
      <vt:lpstr>Slide 1</vt:lpstr>
      <vt:lpstr>Slide 2</vt:lpstr>
      <vt:lpstr> Buccal Digestion  </vt:lpstr>
      <vt:lpstr> Properties of saliva </vt:lpstr>
      <vt:lpstr> Functions of saliva </vt:lpstr>
      <vt:lpstr> Gastric digestion  </vt:lpstr>
      <vt:lpstr>  Intestinal digestion </vt:lpstr>
      <vt:lpstr>Slide 8</vt:lpstr>
      <vt:lpstr>Slide 9</vt:lpstr>
      <vt:lpstr>  ABSORPTION </vt:lpstr>
      <vt:lpstr>Slide 11</vt:lpstr>
      <vt:lpstr>  METABOLISM </vt:lpstr>
      <vt:lpstr> Metabolism of Carbohydrates</vt:lpstr>
      <vt:lpstr> Metabolism of Proteins</vt:lpstr>
      <vt:lpstr>Slide 15</vt:lpstr>
      <vt:lpstr>Metabolism of Fats</vt:lpstr>
      <vt:lpstr>The liver</vt:lpstr>
      <vt:lpstr>Functions of the liver</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United</dc:creator>
  <cp:lastModifiedBy>pc</cp:lastModifiedBy>
  <cp:revision>135</cp:revision>
  <dcterms:created xsi:type="dcterms:W3CDTF">2012-03-22T18:41:46Z</dcterms:created>
  <dcterms:modified xsi:type="dcterms:W3CDTF">2022-03-03T15:04:02Z</dcterms:modified>
</cp:coreProperties>
</file>